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1.bin" ContentType="application/vnd.openxmlformats-officedocument.oleObject"/>
  <Override PartName="/ppt/notesSlides/notesSlide50.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403" r:id="rId3"/>
    <p:sldId id="421" r:id="rId4"/>
    <p:sldId id="422" r:id="rId5"/>
    <p:sldId id="423" r:id="rId6"/>
    <p:sldId id="424" r:id="rId7"/>
    <p:sldId id="425" r:id="rId8"/>
    <p:sldId id="426" r:id="rId9"/>
    <p:sldId id="427" r:id="rId10"/>
    <p:sldId id="477" r:id="rId11"/>
    <p:sldId id="429" r:id="rId12"/>
    <p:sldId id="430" r:id="rId13"/>
    <p:sldId id="431" r:id="rId14"/>
    <p:sldId id="432" r:id="rId15"/>
    <p:sldId id="433" r:id="rId16"/>
    <p:sldId id="434" r:id="rId17"/>
    <p:sldId id="435" r:id="rId18"/>
    <p:sldId id="478" r:id="rId19"/>
    <p:sldId id="471" r:id="rId20"/>
    <p:sldId id="472" r:id="rId21"/>
    <p:sldId id="473" r:id="rId22"/>
    <p:sldId id="474" r:id="rId23"/>
    <p:sldId id="475" r:id="rId24"/>
    <p:sldId id="479" r:id="rId25"/>
    <p:sldId id="437" r:id="rId26"/>
    <p:sldId id="438" r:id="rId27"/>
    <p:sldId id="439" r:id="rId28"/>
    <p:sldId id="440" r:id="rId29"/>
    <p:sldId id="441" r:id="rId30"/>
    <p:sldId id="442" r:id="rId31"/>
    <p:sldId id="443" r:id="rId32"/>
    <p:sldId id="444" r:id="rId33"/>
    <p:sldId id="480" r:id="rId34"/>
    <p:sldId id="446" r:id="rId35"/>
    <p:sldId id="447" r:id="rId36"/>
    <p:sldId id="448" r:id="rId37"/>
    <p:sldId id="449" r:id="rId38"/>
    <p:sldId id="450" r:id="rId39"/>
    <p:sldId id="451" r:id="rId40"/>
    <p:sldId id="452" r:id="rId41"/>
    <p:sldId id="484" r:id="rId42"/>
    <p:sldId id="485" r:id="rId43"/>
    <p:sldId id="486" r:id="rId44"/>
    <p:sldId id="487" r:id="rId45"/>
    <p:sldId id="457" r:id="rId46"/>
    <p:sldId id="458" r:id="rId47"/>
    <p:sldId id="459" r:id="rId48"/>
    <p:sldId id="460" r:id="rId49"/>
    <p:sldId id="461" r:id="rId50"/>
    <p:sldId id="462" r:id="rId51"/>
    <p:sldId id="463" r:id="rId52"/>
    <p:sldId id="481" r:id="rId53"/>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0000FF"/>
    <a:srgbClr val="D2DDF2"/>
    <a:srgbClr val="003767"/>
    <a:srgbClr val="FFFF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11" autoAdjust="0"/>
  </p:normalViewPr>
  <p:slideViewPr>
    <p:cSldViewPr>
      <p:cViewPr varScale="1">
        <p:scale>
          <a:sx n="85" d="100"/>
          <a:sy n="85" d="100"/>
        </p:scale>
        <p:origin x="-199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34"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32741" y="4420315"/>
            <a:ext cx="5151195" cy="4187666"/>
          </a:xfrm>
          <a:prstGeom prst="rect">
            <a:avLst/>
          </a:prstGeom>
          <a:noFill/>
          <a:ln w="9525">
            <a:noFill/>
            <a:miter lim="800000"/>
            <a:headEnd/>
            <a:tailEnd/>
          </a:ln>
          <a:effectLst/>
        </p:spPr>
        <p:txBody>
          <a:bodyPr vert="horz" wrap="square" lIns="93935" tIns="46968" rIns="93935" bIns="469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92213" y="704850"/>
            <a:ext cx="4635500" cy="347662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976334" y="0"/>
            <a:ext cx="3043592"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3" name="Rectangle 3"/>
          <p:cNvSpPr>
            <a:spLocks noChangeArrowheads="1"/>
          </p:cNvSpPr>
          <p:nvPr/>
        </p:nvSpPr>
        <p:spPr bwMode="auto">
          <a:xfrm>
            <a:off x="3976334" y="8840629"/>
            <a:ext cx="3043592"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4" name="Rectangle 4"/>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5" name="Rectangle 5"/>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6" name="Rectangle 6"/>
          <p:cNvSpPr>
            <a:spLocks noChangeArrowheads="1"/>
          </p:cNvSpPr>
          <p:nvPr/>
        </p:nvSpPr>
        <p:spPr bwMode="auto">
          <a:xfrm>
            <a:off x="3974708" y="0"/>
            <a:ext cx="3045217"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7" name="Rectangle 7"/>
          <p:cNvSpPr>
            <a:spLocks noChangeArrowheads="1"/>
          </p:cNvSpPr>
          <p:nvPr/>
        </p:nvSpPr>
        <p:spPr bwMode="auto">
          <a:xfrm>
            <a:off x="3974708" y="8840629"/>
            <a:ext cx="3045217"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8" name="Rectangle 8"/>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9" name="Rectangle 9"/>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r>
              <a:rPr lang="en-US" dirty="0" smtClean="0"/>
              <a:t>Title Slide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Cleaning up data can create non-</a:t>
            </a:r>
            <a:r>
              <a:rPr lang="en-US" dirty="0" err="1" smtClean="0"/>
              <a:t>linearities</a:t>
            </a:r>
            <a:r>
              <a:rPr lang="en-US" baseline="0" dirty="0" smtClean="0"/>
              <a:t> in degree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1388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Fitting clean up data and </a:t>
            </a:r>
            <a:r>
              <a:rPr lang="en-US" dirty="0" err="1" smtClean="0"/>
              <a:t>rebinning</a:t>
            </a:r>
            <a:r>
              <a:rPr lang="en-US" baseline="0" dirty="0" smtClean="0"/>
              <a:t> can recover original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33206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Correlation matrix appears to generate</a:t>
            </a:r>
            <a:r>
              <a:rPr lang="en-US" baseline="0" dirty="0" smtClean="0"/>
              <a:t> a power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13</a:t>
            </a:fld>
            <a:endParaRPr lang="en-US" altLang="en-US"/>
          </a:p>
        </p:txBody>
      </p:sp>
    </p:spTree>
    <p:extLst>
      <p:ext uri="{BB962C8B-B14F-4D97-AF65-F5344CB8AC3E}">
        <p14:creationId xmlns:p14="http://schemas.microsoft.com/office/powerpoint/2010/main" val="17815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Rebinning</a:t>
            </a:r>
            <a:r>
              <a:rPr lang="en-US" dirty="0" smtClean="0"/>
              <a:t> data shows that the distribution has a bump in it.</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369945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a:t>
            </a:r>
            <a:r>
              <a:rPr lang="en-US" baseline="0" dirty="0" smtClean="0"/>
              <a:t> the inner dimension is uniform, then correlation produces a power a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126235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a:t>
            </a:r>
            <a:r>
              <a:rPr lang="en-US" baseline="0" dirty="0" smtClean="0"/>
              <a:t> of edges is a free parameter.  Different orders create different densification trajectories.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36464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Power</a:t>
            </a:r>
            <a:r>
              <a:rPr lang="en-US" baseline="0" dirty="0" smtClean="0"/>
              <a:t> law exponent of data also has different trajectories based on edge ordering.</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042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Sub-sampling is a key technique for analyzing large quantities of data.  It is</a:t>
            </a:r>
            <a:r>
              <a:rPr lang="en-US" baseline="0" dirty="0" smtClean="0"/>
              <a:t> not clear how to properly sub-sample a power law distribution.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4515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Construct</a:t>
            </a:r>
            <a:r>
              <a:rPr lang="en-US" baseline="0" dirty="0" smtClean="0"/>
              <a:t> a sample by creating a perfect power law and selecting 1/40 of the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204915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Linear estimate multiples</a:t>
            </a:r>
            <a:r>
              <a:rPr lang="en-US" baseline="0" dirty="0" smtClean="0"/>
              <a:t> measured degree by ratio.  Overestimates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14229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Non-linear</a:t>
            </a:r>
            <a:r>
              <a:rPr lang="en-US" baseline="0" dirty="0" smtClean="0"/>
              <a:t> estimated can compensate by targeting the median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2644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23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Sub-sampling</a:t>
            </a:r>
            <a:r>
              <a:rPr lang="en-US" baseline="0" dirty="0" smtClean="0"/>
              <a:t> correction relays on </a:t>
            </a:r>
            <a:r>
              <a:rPr lang="en-US" baseline="0" dirty="0" err="1" smtClean="0"/>
              <a:t>quantile</a:t>
            </a:r>
            <a:r>
              <a:rPr lang="en-US" baseline="0" dirty="0" smtClean="0"/>
              <a:t> fitting of Poisson distribution.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can be used a vertex label as</a:t>
            </a:r>
            <a:r>
              <a:rPr lang="en-US" baseline="0" dirty="0" smtClean="0"/>
              <a:t> to compress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35336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concentrates bins to where the data is.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469339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computed expected</a:t>
            </a:r>
            <a:r>
              <a:rPr lang="en-US" baseline="0" dirty="0" smtClean="0"/>
              <a:t> distribution in both original and </a:t>
            </a:r>
            <a:r>
              <a:rPr lang="en-US" baseline="0" dirty="0" err="1" smtClean="0"/>
              <a:t>rebinned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a:p>
        </p:txBody>
      </p:sp>
    </p:spTree>
    <p:extLst>
      <p:ext uri="{BB962C8B-B14F-4D97-AF65-F5344CB8AC3E}">
        <p14:creationId xmlns:p14="http://schemas.microsoft.com/office/powerpoint/2010/main" val="44556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shows that it is consistent with expected distributions.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245862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 test highlight high and low points in the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a:p>
        </p:txBody>
      </p:sp>
    </p:spTree>
    <p:extLst>
      <p:ext uri="{BB962C8B-B14F-4D97-AF65-F5344CB8AC3E}">
        <p14:creationId xmlns:p14="http://schemas.microsoft.com/office/powerpoint/2010/main" val="4016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Goal of talk is to demonstrate a perfect power law model for comparing with measured data.</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and low bins</a:t>
            </a:r>
            <a:r>
              <a:rPr lang="en-US" baseline="0" dirty="0" smtClean="0"/>
              <a:t> can then be used to find specific edges in the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a:p>
        </p:txBody>
      </p:sp>
    </p:spTree>
    <p:extLst>
      <p:ext uri="{BB962C8B-B14F-4D97-AF65-F5344CB8AC3E}">
        <p14:creationId xmlns:p14="http://schemas.microsoft.com/office/powerpoint/2010/main" val="98649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distribution can be displayed over time.  Random</a:t>
            </a:r>
            <a:r>
              <a:rPr lang="en-US" baseline="0" dirty="0" smtClean="0"/>
              <a:t> edge ordering looks uniform.</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a:p>
        </p:txBody>
      </p:sp>
    </p:spTree>
    <p:extLst>
      <p:ext uri="{BB962C8B-B14F-4D97-AF65-F5344CB8AC3E}">
        <p14:creationId xmlns:p14="http://schemas.microsoft.com/office/powerpoint/2010/main" val="87594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edge ordering show that when high degree</a:t>
            </a:r>
            <a:r>
              <a:rPr lang="en-US" baseline="0" dirty="0" smtClean="0"/>
              <a:t> nodes show up they appear unusual.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9262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Reuter’s data can be used to test perfect power law mode.</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34</a:t>
            </a:fld>
            <a:endParaRPr lang="en-US" altLang="en-US"/>
          </a:p>
        </p:txBody>
      </p:sp>
    </p:spTree>
    <p:extLst>
      <p:ext uri="{BB962C8B-B14F-4D97-AF65-F5344CB8AC3E}">
        <p14:creationId xmlns:p14="http://schemas.microsoft.com/office/powerpoint/2010/main" val="926989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Location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35</a:t>
            </a:fld>
            <a:endParaRPr lang="en-US" altLang="en-US"/>
          </a:p>
        </p:txBody>
      </p:sp>
    </p:spTree>
    <p:extLst>
      <p:ext uri="{BB962C8B-B14F-4D97-AF65-F5344CB8AC3E}">
        <p14:creationId xmlns:p14="http://schemas.microsoft.com/office/powerpoint/2010/main" val="112133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Organization</a:t>
            </a:r>
            <a:r>
              <a:rPr lang="en-US" baseline="0" dirty="0" smtClean="0"/>
              <a:t> </a:t>
            </a:r>
            <a:r>
              <a:rPr lang="en-US" dirty="0" smtClean="0"/>
              <a:t>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36</a:t>
            </a:fld>
            <a:endParaRPr lang="en-US" altLang="en-US"/>
          </a:p>
        </p:txBody>
      </p:sp>
    </p:spTree>
    <p:extLst>
      <p:ext uri="{BB962C8B-B14F-4D97-AF65-F5344CB8AC3E}">
        <p14:creationId xmlns:p14="http://schemas.microsoft.com/office/powerpoint/2010/main" val="417178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 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37</a:t>
            </a:fld>
            <a:endParaRPr lang="en-US" altLang="en-US"/>
          </a:p>
        </p:txBody>
      </p:sp>
    </p:spTree>
    <p:extLst>
      <p:ext uri="{BB962C8B-B14F-4D97-AF65-F5344CB8AC3E}">
        <p14:creationId xmlns:p14="http://schemas.microsoft.com/office/powerpoint/2010/main" val="1265721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38</a:t>
            </a:fld>
            <a:endParaRPr lang="en-US" altLang="en-US"/>
          </a:p>
        </p:txBody>
      </p:sp>
    </p:spTree>
    <p:extLst>
      <p:ext uri="{BB962C8B-B14F-4D97-AF65-F5344CB8AC3E}">
        <p14:creationId xmlns:p14="http://schemas.microsoft.com/office/powerpoint/2010/main" val="424778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Person/person</a:t>
            </a:r>
            <a:r>
              <a:rPr lang="en-US" baseline="0" dirty="0" smtClean="0"/>
              <a:t> c</a:t>
            </a:r>
            <a:r>
              <a:rPr lang="en-US" dirty="0" smtClean="0"/>
              <a:t>orrelation shows bump distribution.</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39</a:t>
            </a:fld>
            <a:endParaRPr lang="en-US" altLang="en-US"/>
          </a:p>
        </p:txBody>
      </p:sp>
    </p:spTree>
    <p:extLst>
      <p:ext uri="{BB962C8B-B14F-4D97-AF65-F5344CB8AC3E}">
        <p14:creationId xmlns:p14="http://schemas.microsoft.com/office/powerpoint/2010/main" val="265858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38CB36E-CABE-1D4B-AEBE-AB513C08B2F9}" type="slidenum">
              <a:rPr lang="en-US"/>
              <a:pPr/>
              <a:t>4</a:t>
            </a:fld>
            <a:endParaRPr lang="en-US"/>
          </a:p>
        </p:txBody>
      </p:sp>
      <p:sp>
        <p:nvSpPr>
          <p:cNvPr id="1148930" name="Rectangle 2"/>
          <p:cNvSpPr>
            <a:spLocks noGrp="1" noRot="1" noChangeAspect="1" noChangeArrowheads="1"/>
          </p:cNvSpPr>
          <p:nvPr>
            <p:ph type="sldImg"/>
          </p:nvPr>
        </p:nvSpPr>
        <p:spPr bwMode="auto">
          <a:xfrm>
            <a:off x="1180624" y="697945"/>
            <a:ext cx="4658678" cy="348972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48931" name="Rectangle 3"/>
          <p:cNvSpPr>
            <a:spLocks noGrp="1" noChangeArrowheads="1"/>
          </p:cNvSpPr>
          <p:nvPr>
            <p:ph type="body" idx="1"/>
          </p:nvPr>
        </p:nvSpPr>
        <p:spPr bwMode="auto">
          <a:xfrm>
            <a:off x="934927" y="4420315"/>
            <a:ext cx="5150072" cy="4187666"/>
          </a:xfrm>
          <a:prstGeom prst="rect">
            <a:avLst/>
          </a:prstGeom>
          <a:solidFill>
            <a:srgbClr val="FFFFFF"/>
          </a:solidFill>
          <a:ln>
            <a:solidFill>
              <a:srgbClr val="000000"/>
            </a:solidFill>
            <a:miter lim="800000"/>
            <a:headEnd/>
            <a:tailEnd/>
          </a:ln>
        </p:spPr>
        <p:txBody>
          <a:bodyPr/>
          <a:lstStyle/>
          <a:p>
            <a:r>
              <a:rPr lang="en-US" dirty="0" err="1" smtClean="0"/>
              <a:t>Subgraph</a:t>
            </a:r>
            <a:r>
              <a:rPr lang="en-US" dirty="0" smtClean="0"/>
              <a:t> detection challenges: longer integration period </a:t>
            </a:r>
          </a:p>
          <a:p>
            <a:r>
              <a:rPr lang="en-US" dirty="0" smtClean="0"/>
              <a:t>Knowledge extraction can be thought of a detection problem</a:t>
            </a:r>
          </a:p>
          <a:p>
            <a:r>
              <a:rPr lang="en-US" dirty="0" smtClean="0"/>
              <a:t>-Many techniques can be applied (many techniques can be thought of in this context)</a:t>
            </a:r>
          </a:p>
          <a:p>
            <a:r>
              <a:rPr lang="en-US" dirty="0" smtClean="0"/>
              <a:t>-One of the key challenges is finding the right model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Time/time </a:t>
            </a:r>
            <a:r>
              <a:rPr lang="en-US" baseline="0" dirty="0" smtClean="0"/>
              <a:t>c</a:t>
            </a:r>
            <a:r>
              <a:rPr lang="en-US" dirty="0" smtClean="0"/>
              <a:t>orrelation shows bump distribution.</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40</a:t>
            </a:fld>
            <a:endParaRPr lang="en-US" altLang="en-US"/>
          </a:p>
        </p:txBody>
      </p:sp>
    </p:spTree>
    <p:extLst>
      <p:ext uri="{BB962C8B-B14F-4D97-AF65-F5344CB8AC3E}">
        <p14:creationId xmlns:p14="http://schemas.microsoft.com/office/powerpoint/2010/main" val="21647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
            </a:r>
            <a:r>
              <a:rPr lang="en-US" baseline="0" dirty="0" smtClean="0"/>
              <a:t> densification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41</a:t>
            </a:fld>
            <a:endParaRPr lang="en-US" altLang="en-US"/>
          </a:p>
        </p:txBody>
      </p:sp>
    </p:spTree>
    <p:extLst>
      <p:ext uri="{BB962C8B-B14F-4D97-AF65-F5344CB8AC3E}">
        <p14:creationId xmlns:p14="http://schemas.microsoft.com/office/powerpoint/2010/main" val="629894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densification</a:t>
            </a:r>
            <a:r>
              <a:rPr lang="en-US" baseline="0" dirty="0" smtClean="0"/>
              <a: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42</a:t>
            </a:fld>
            <a:endParaRPr lang="en-US" altLang="en-US"/>
          </a:p>
        </p:txBody>
      </p:sp>
    </p:spTree>
    <p:extLst>
      <p:ext uri="{BB962C8B-B14F-4D97-AF65-F5344CB8AC3E}">
        <p14:creationId xmlns:p14="http://schemas.microsoft.com/office/powerpoint/2010/main" val="2828722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Document power law exponent consistent with model.</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43</a:t>
            </a:fld>
            <a:endParaRPr lang="en-US" altLang="en-US"/>
          </a:p>
        </p:txBody>
      </p:sp>
    </p:spTree>
    <p:extLst>
      <p:ext uri="{BB962C8B-B14F-4D97-AF65-F5344CB8AC3E}">
        <p14:creationId xmlns:p14="http://schemas.microsoft.com/office/powerpoint/2010/main" val="97566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power law exponent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44</a:t>
            </a:fld>
            <a:endParaRPr lang="en-US" altLang="en-US"/>
          </a:p>
        </p:txBody>
      </p:sp>
    </p:spTree>
    <p:extLst>
      <p:ext uri="{BB962C8B-B14F-4D97-AF65-F5344CB8AC3E}">
        <p14:creationId xmlns:p14="http://schemas.microsoft.com/office/powerpoint/2010/main" val="221455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and expected distributions agree.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45</a:t>
            </a:fld>
            <a:endParaRPr lang="en-US" altLang="en-US"/>
          </a:p>
        </p:txBody>
      </p:sp>
    </p:spTree>
    <p:extLst>
      <p:ext uri="{BB962C8B-B14F-4D97-AF65-F5344CB8AC3E}">
        <p14:creationId xmlns:p14="http://schemas.microsoft.com/office/powerpoint/2010/main" val="120839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46</a:t>
            </a:fld>
            <a:endParaRPr lang="en-US" altLang="en-US"/>
          </a:p>
        </p:txBody>
      </p:sp>
    </p:spTree>
    <p:extLst>
      <p:ext uri="{BB962C8B-B14F-4D97-AF65-F5344CB8AC3E}">
        <p14:creationId xmlns:p14="http://schemas.microsoft.com/office/powerpoint/2010/main" val="3990889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47</a:t>
            </a:fld>
            <a:endParaRPr lang="en-US" altLang="en-US"/>
          </a:p>
        </p:txBody>
      </p:sp>
    </p:spTree>
    <p:extLst>
      <p:ext uri="{BB962C8B-B14F-4D97-AF65-F5344CB8AC3E}">
        <p14:creationId xmlns:p14="http://schemas.microsoft.com/office/powerpoint/2010/main" val="258168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differ.</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48</a:t>
            </a:fld>
            <a:endParaRPr lang="en-US" altLang="en-US"/>
          </a:p>
        </p:txBody>
      </p:sp>
    </p:spTree>
    <p:extLst>
      <p:ext uri="{BB962C8B-B14F-4D97-AF65-F5344CB8AC3E}">
        <p14:creationId xmlns:p14="http://schemas.microsoft.com/office/powerpoint/2010/main" val="96194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High/low</a:t>
            </a:r>
            <a:r>
              <a:rPr lang="en-US" baseline="0" dirty="0" smtClean="0"/>
              <a:t> bins can be used to find specific edges.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49</a:t>
            </a:fld>
            <a:endParaRPr lang="en-US" altLang="en-US"/>
          </a:p>
        </p:txBody>
      </p:sp>
    </p:spTree>
    <p:extLst>
      <p:ext uri="{BB962C8B-B14F-4D97-AF65-F5344CB8AC3E}">
        <p14:creationId xmlns:p14="http://schemas.microsoft.com/office/powerpoint/2010/main" val="21364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DB717C-7C8C-7A4A-BBD9-6313770C7674}" type="slidenum">
              <a:rPr lang="en-US"/>
              <a:pPr/>
              <a:t>5</a:t>
            </a:fld>
            <a:endParaRPr lang="en-US"/>
          </a:p>
        </p:txBody>
      </p:sp>
      <p:sp>
        <p:nvSpPr>
          <p:cNvPr id="967682" name="Rectangle 2"/>
          <p:cNvSpPr>
            <a:spLocks noGrp="1" noRot="1" noChangeAspect="1" noChangeArrowheads="1"/>
          </p:cNvSpPr>
          <p:nvPr>
            <p:ph type="sldImg"/>
          </p:nvPr>
        </p:nvSpPr>
        <p:spPr bwMode="auto">
          <a:xfrm>
            <a:off x="1192213" y="704850"/>
            <a:ext cx="4637087" cy="34766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67683" name="Rectangle 3"/>
          <p:cNvSpPr>
            <a:spLocks noGrp="1" noChangeArrowheads="1"/>
          </p:cNvSpPr>
          <p:nvPr>
            <p:ph type="body" idx="1"/>
          </p:nvPr>
        </p:nvSpPr>
        <p:spPr bwMode="auto">
          <a:xfrm>
            <a:off x="933332" y="4420315"/>
            <a:ext cx="5150072" cy="4187666"/>
          </a:xfrm>
          <a:prstGeom prst="rect">
            <a:avLst/>
          </a:prstGeom>
          <a:solidFill>
            <a:srgbClr val="FFFFFF"/>
          </a:solidFill>
          <a:ln>
            <a:solidFill>
              <a:srgbClr val="000000"/>
            </a:solidFill>
            <a:miter lim="800000"/>
            <a:headEnd/>
            <a:tailEnd/>
          </a:ln>
        </p:spPr>
        <p:txBody>
          <a:bodyPr lIns="93275" tIns="46637" rIns="93275" bIns="46637"/>
          <a:lstStyle/>
          <a:p>
            <a:r>
              <a:rPr lang="en-US" sz="1000" dirty="0" smtClean="0"/>
              <a:t>Power law data are degree distributions on both the rows and the columns.</a:t>
            </a:r>
            <a:endParaRPr lang="en-US" sz="10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High/low</a:t>
            </a:r>
            <a:r>
              <a:rPr lang="en-US" baseline="0" dirty="0" smtClean="0"/>
              <a:t> bins can be used to find specific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50</a:t>
            </a:fld>
            <a:endParaRPr lang="en-US" altLang="en-US"/>
          </a:p>
        </p:txBody>
      </p:sp>
    </p:spTree>
    <p:extLst>
      <p:ext uri="{BB962C8B-B14F-4D97-AF65-F5344CB8AC3E}">
        <p14:creationId xmlns:p14="http://schemas.microsoft.com/office/powerpoint/2010/main" val="64305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51</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Summary.</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homework.</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52</a:t>
            </a:fld>
            <a:endParaRPr lang="en-US" altLang="en-US"/>
          </a:p>
        </p:txBody>
      </p:sp>
    </p:spTree>
    <p:extLst>
      <p:ext uri="{BB962C8B-B14F-4D97-AF65-F5344CB8AC3E}">
        <p14:creationId xmlns:p14="http://schemas.microsoft.com/office/powerpoint/2010/main" val="141315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Simple algorithm can be used to construct a perfect</a:t>
            </a:r>
            <a:r>
              <a:rPr lang="en-US" baseline="0" dirty="0" smtClean="0"/>
              <a:t> power law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4558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Degree</a:t>
            </a:r>
            <a:r>
              <a:rPr lang="en-US" baseline="0" dirty="0" smtClean="0"/>
              <a:t> distribution on rows or columns does not constrain how these are connected or the order in which they are created.</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96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Can fit</a:t>
            </a:r>
            <a:r>
              <a:rPr lang="en-US" baseline="0" dirty="0" smtClean="0"/>
              <a:t> perfect power law to a real distribution using non-linear fitting techniques.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315765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law distribution can be found in every</a:t>
            </a:r>
            <a:r>
              <a:rPr lang="en-US" baseline="0" dirty="0" smtClean="0"/>
              <a:t> day situations.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127299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
        <p:nvSpPr>
          <p:cNvPr id="7" name="Rectangle 24"/>
          <p:cNvSpPr>
            <a:spLocks noChangeArrowheads="1"/>
          </p:cNvSpPr>
          <p:nvPr userDrawn="1"/>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4.png"/><Relationship Id="rId1" Type="http://schemas.microsoft.com/office/2007/relationships/media" Target="../media/media1.avi"/><Relationship Id="rId2" Type="http://schemas.openxmlformats.org/officeDocument/2006/relationships/video" Target="../media/media1.av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5.png"/><Relationship Id="rId1" Type="http://schemas.microsoft.com/office/2007/relationships/media" Target="../media/media2.avi"/><Relationship Id="rId2" Type="http://schemas.openxmlformats.org/officeDocument/2006/relationships/video" Target="../media/media2.avi"/></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oleObject" Target="../embeddings/oleObject1.bin"/><Relationship Id="rId7" Type="http://schemas.openxmlformats.org/officeDocument/2006/relationships/package" Target="../embeddings/Microsoft_Excel_Sheet1.xlsx"/><Relationship Id="rId8" Type="http://schemas.openxmlformats.org/officeDocument/2006/relationships/image" Target="../media/image5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6.emf"/><Relationship Id="rId5" Type="http://schemas.openxmlformats.org/officeDocument/2006/relationships/oleObject" Target="../embeddings/oleObject2.bin"/><Relationship Id="rId6" Type="http://schemas.openxmlformats.org/officeDocument/2006/relationships/package" Target="../embeddings/Microsoft_Excel_Sheet2.xlsx"/><Relationship Id="rId7" Type="http://schemas.openxmlformats.org/officeDocument/2006/relationships/image" Target="../media/image54.png"/><Relationship Id="rId8" Type="http://schemas.openxmlformats.org/officeDocument/2006/relationships/oleObject" Target="../embeddings/oleObject3.bin"/><Relationship Id="rId9" Type="http://schemas.openxmlformats.org/officeDocument/2006/relationships/package" Target="../embeddings/Microsoft_Excel_Sheet3.xlsx"/><Relationship Id="rId10" Type="http://schemas.openxmlformats.org/officeDocument/2006/relationships/image" Target="../media/image5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Signal Processing on Databases</a:t>
            </a:r>
            <a:endParaRPr lang="en-US" dirty="0"/>
          </a:p>
        </p:txBody>
      </p:sp>
      <p:sp>
        <p:nvSpPr>
          <p:cNvPr id="4110" name="Text Box 14"/>
          <p:cNvSpPr txBox="1">
            <a:spLocks noGrp="1" noChangeArrowheads="1"/>
          </p:cNvSpPr>
          <p:nvPr>
            <p:ph type="subTitle" sz="quarter" idx="1"/>
          </p:nvPr>
        </p:nvSpPr>
        <p:spPr>
          <a:xfrm>
            <a:off x="832104" y="3008376"/>
            <a:ext cx="7479792" cy="1792224"/>
          </a:xfrm>
          <a:noFill/>
          <a:ln/>
        </p:spPr>
        <p:txBody>
          <a:bodyPr/>
          <a:lstStyle/>
          <a:p>
            <a:r>
              <a:rPr lang="en-US" altLang="en-US" sz="2400" dirty="0" smtClean="0"/>
              <a:t>Jeremy Kepner</a:t>
            </a:r>
            <a:endParaRPr lang="en-US" altLang="en-US" sz="2400" dirty="0"/>
          </a:p>
          <a:p>
            <a:r>
              <a:rPr lang="en-US" altLang="en-US" sz="2000" dirty="0" smtClean="0"/>
              <a:t>Lecture 5</a:t>
            </a:r>
            <a:r>
              <a:rPr lang="en-US" altLang="en-US" sz="2000" dirty="0"/>
              <a:t>: </a:t>
            </a:r>
            <a:r>
              <a:rPr lang="en-US" altLang="en-US" sz="2000" dirty="0" smtClean="0"/>
              <a:t>Perfect </a:t>
            </a:r>
            <a:r>
              <a:rPr lang="en-US" altLang="en-US" sz="2000" dirty="0"/>
              <a:t>Power Law Graphs: Generation, Sampling, Construction, and </a:t>
            </a:r>
            <a:r>
              <a:rPr lang="en-US" altLang="en-US" sz="2000" dirty="0" smtClean="0"/>
              <a:t>Fitting</a:t>
            </a:r>
            <a:endParaRPr lang="en-US" altLang="en-US" dirty="0" smtClean="0"/>
          </a:p>
        </p:txBody>
      </p:sp>
      <p:sp>
        <p:nvSpPr>
          <p:cNvPr id="4" name="Rectangle 4"/>
          <p:cNvSpPr>
            <a:spLocks noChangeArrowheads="1"/>
          </p:cNvSpPr>
          <p:nvPr/>
        </p:nvSpPr>
        <p:spPr bwMode="auto">
          <a:xfrm>
            <a:off x="918029" y="5565062"/>
            <a:ext cx="7307943" cy="646331"/>
          </a:xfrm>
          <a:prstGeom prst="rect">
            <a:avLst/>
          </a:prstGeom>
          <a:noFill/>
          <a:ln w="9525">
            <a:noFill/>
            <a:miter lim="800000"/>
            <a:headEnd/>
            <a:tailEnd/>
          </a:ln>
        </p:spPr>
        <p:txBody>
          <a:bodyPr wrap="square">
            <a:spAutoFit/>
          </a:bodyPr>
          <a:lstStyle/>
          <a:p>
            <a:pPr>
              <a:spcBef>
                <a:spcPts val="600"/>
              </a:spcBef>
            </a:pPr>
            <a:r>
              <a:rPr lang="en-US" sz="800" b="1" dirty="0" smtClean="0">
                <a:solidFill>
                  <a:schemeClr val="bg1"/>
                </a:solidFill>
              </a:rPr>
              <a:t>This work is supported by the Intelligence Advanced Research Projects Activity (IARPA) via Air Force Contract FA8721-05-C-0002. The U.S. Government is authorized to reproduce and distribute reprints for Governmental purposes notwithstanding any copyright annotation thereon.</a:t>
            </a:r>
            <a:br>
              <a:rPr lang="en-US" sz="800" b="1" dirty="0" smtClean="0">
                <a:solidFill>
                  <a:schemeClr val="bg1"/>
                </a:solidFill>
              </a:rPr>
            </a:br>
            <a:r>
              <a:rPr lang="en-US" sz="400" b="1" dirty="0" smtClean="0">
                <a:solidFill>
                  <a:schemeClr val="bg1"/>
                </a:solidFill>
              </a:rPr>
              <a:t/>
            </a:r>
            <a:br>
              <a:rPr lang="en-US" sz="400" b="1" dirty="0" smtClean="0">
                <a:solidFill>
                  <a:schemeClr val="bg1"/>
                </a:solidFill>
              </a:rPr>
            </a:br>
            <a:r>
              <a:rPr lang="en-US" sz="800" b="1" dirty="0" smtClean="0">
                <a:solidFill>
                  <a:schemeClr val="bg1"/>
                </a:solidFill>
              </a:rPr>
              <a:t>Disclaimer: The views and conclusions contained herein are those of the authors and should not be interpreted as necessarily representing the official policies or endorsements, either expressed or implied, of IARPA or the U.S. Government.</a:t>
            </a:r>
            <a:endParaRPr lang="en-US" sz="800" b="1" dirty="0">
              <a:solidFill>
                <a:schemeClr val="bg1"/>
              </a:solidFill>
            </a:endParaRPr>
          </a:p>
        </p:txBody>
      </p:sp>
      <p:sp>
        <p:nvSpPr>
          <p:cNvPr id="5" name="TextBox 4"/>
          <p:cNvSpPr txBox="1"/>
          <p:nvPr/>
        </p:nvSpPr>
        <p:spPr>
          <a:xfrm>
            <a:off x="2362200" y="5715000"/>
            <a:ext cx="4673321" cy="507831"/>
          </a:xfrm>
          <a:prstGeom prst="rect">
            <a:avLst/>
          </a:prstGeom>
          <a:noFill/>
        </p:spPr>
        <p:txBody>
          <a:bodyPr wrap="square" rtlCol="0">
            <a:spAutoFit/>
          </a:bodyPr>
          <a:lstStyle/>
          <a:p>
            <a:r>
              <a:rPr lang="en-US" sz="900" b="0" dirty="0" smtClean="0">
                <a:solidFill>
                  <a:schemeClr val="bg2">
                    <a:lumMod val="50000"/>
                  </a:schemeClr>
                </a:solidFill>
              </a:rPr>
              <a:t>This work is sponsored by the </a:t>
            </a:r>
            <a:r>
              <a:rPr lang="en-US" sz="900" dirty="0" smtClean="0">
                <a:solidFill>
                  <a:schemeClr val="bg2">
                    <a:lumMod val="50000"/>
                  </a:schemeClr>
                </a:solidFill>
              </a:rPr>
              <a:t>Department </a:t>
            </a:r>
            <a:r>
              <a:rPr lang="en-US" sz="900" b="0" dirty="0" smtClean="0">
                <a:solidFill>
                  <a:schemeClr val="bg2">
                    <a:lumMod val="50000"/>
                  </a:schemeClr>
                </a:solidFill>
              </a:rPr>
              <a:t>of the Air Force under Air Force Contract #FA8721-05-C-0002.  Opinions, interpretations, recommendations and conclusions are those of the authors and are not necessarily endorsed by the United States Government.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1336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solidFill>
                  <a:schemeClr val="bg1"/>
                </a:solidFill>
              </a:rPr>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09" y="2209800"/>
            <a:ext cx="2733680"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Graph construction</a:t>
            </a:r>
          </a:p>
          <a:p>
            <a:pPr>
              <a:buFontTx/>
              <a:buChar char="•"/>
            </a:pPr>
            <a:r>
              <a:rPr lang="en-US" sz="1800" b="1" i="1" dirty="0" smtClean="0">
                <a:solidFill>
                  <a:srgbClr val="003767"/>
                </a:solidFill>
                <a:latin typeface="Helvetica" charset="0"/>
              </a:rPr>
              <a:t>Graphs from E’ * E</a:t>
            </a:r>
          </a:p>
          <a:p>
            <a:pPr>
              <a:buFontTx/>
              <a:buChar char="•"/>
            </a:pPr>
            <a:r>
              <a:rPr lang="en-US" sz="1800" b="1" i="1" dirty="0">
                <a:solidFill>
                  <a:srgbClr val="003767"/>
                </a:solidFill>
                <a:latin typeface="Helvetica" charset="0"/>
              </a:rPr>
              <a:t>Edge ordering and </a:t>
            </a:r>
            <a:r>
              <a:rPr lang="en-US" sz="1800" b="1" i="1" dirty="0" smtClean="0">
                <a:solidFill>
                  <a:srgbClr val="003767"/>
                </a:solidFill>
                <a:latin typeface="Helvetica" charset="0"/>
              </a:rPr>
              <a:t>densification</a:t>
            </a:r>
            <a:endParaRPr lang="en-US" sz="1800" b="1" i="1" dirty="0">
              <a:solidFill>
                <a:srgbClr val="003767"/>
              </a:solidFill>
              <a:latin typeface="Helvetica" charset="0"/>
            </a:endParaRPr>
          </a:p>
        </p:txBody>
      </p:sp>
    </p:spTree>
    <p:extLst>
      <p:ext uri="{BB962C8B-B14F-4D97-AF65-F5344CB8AC3E}">
        <p14:creationId xmlns:p14="http://schemas.microsoft.com/office/powerpoint/2010/main" val="30097622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_broom4.jpg"/>
          <p:cNvPicPr>
            <a:picLocks noChangeAspect="1"/>
          </p:cNvPicPr>
          <p:nvPr/>
        </p:nvPicPr>
        <p:blipFill>
          <a:blip r:embed="rId3">
            <a:clrChange>
              <a:clrFrom>
                <a:srgbClr val="FFFFFF"/>
              </a:clrFrom>
              <a:clrTo>
                <a:srgbClr val="FFFFFF">
                  <a:alpha val="0"/>
                </a:srgbClr>
              </a:clrTo>
            </a:clrChange>
            <a:alphaModFix amt="26000"/>
            <a:extLst>
              <a:ext uri="{28A0092B-C50C-407E-A947-70E740481C1C}">
                <a14:useLocalDpi xmlns:a14="http://schemas.microsoft.com/office/drawing/2010/main" val="0"/>
              </a:ext>
            </a:extLst>
          </a:blip>
          <a:stretch>
            <a:fillRect/>
          </a:stretch>
        </p:blipFill>
        <p:spPr>
          <a:xfrm rot="20520000">
            <a:off x="5247169" y="923526"/>
            <a:ext cx="2057400" cy="3909060"/>
          </a:xfrm>
          <a:prstGeom prst="rect">
            <a:avLst/>
          </a:prstGeom>
        </p:spPr>
      </p:pic>
      <p:pic>
        <p:nvPicPr>
          <p:cNvPr id="6" name="Picture 5" descr="GraphClean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21" y="1018784"/>
            <a:ext cx="4715779" cy="3495028"/>
          </a:xfrm>
          <a:prstGeom prst="rect">
            <a:avLst/>
          </a:prstGeom>
        </p:spPr>
      </p:pic>
      <p:sp>
        <p:nvSpPr>
          <p:cNvPr id="2" name="Title 1"/>
          <p:cNvSpPr>
            <a:spLocks noGrp="1"/>
          </p:cNvSpPr>
          <p:nvPr>
            <p:ph type="title"/>
          </p:nvPr>
        </p:nvSpPr>
        <p:spPr/>
        <p:txBody>
          <a:bodyPr/>
          <a:lstStyle/>
          <a:p>
            <a:r>
              <a:rPr lang="en-US" dirty="0" smtClean="0"/>
              <a:t>Graph Construction Effects</a:t>
            </a:r>
            <a:endParaRPr lang="en-US" dirty="0"/>
          </a:p>
        </p:txBody>
      </p:sp>
      <p:sp>
        <p:nvSpPr>
          <p:cNvPr id="3" name="Content Placeholder 2"/>
          <p:cNvSpPr>
            <a:spLocks noGrp="1"/>
          </p:cNvSpPr>
          <p:nvPr>
            <p:ph idx="1"/>
          </p:nvPr>
        </p:nvSpPr>
        <p:spPr>
          <a:xfrm>
            <a:off x="0" y="1066800"/>
            <a:ext cx="4207972" cy="4114800"/>
          </a:xfrm>
        </p:spPr>
        <p:txBody>
          <a:bodyPr/>
          <a:lstStyle/>
          <a:p>
            <a:pPr>
              <a:lnSpc>
                <a:spcPct val="80000"/>
              </a:lnSpc>
            </a:pPr>
            <a:r>
              <a:rPr lang="en-US" dirty="0" smtClean="0"/>
              <a:t>Generate a perfect power law </a:t>
            </a:r>
            <a:r>
              <a:rPr lang="en-US" dirty="0" err="1" smtClean="0"/>
              <a:t>NxN</a:t>
            </a:r>
            <a:r>
              <a:rPr lang="en-US" dirty="0" smtClean="0"/>
              <a:t> randomize adjacency matrix A </a:t>
            </a:r>
          </a:p>
          <a:p>
            <a:pPr lvl="1">
              <a:lnSpc>
                <a:spcPct val="80000"/>
              </a:lnSpc>
            </a:pPr>
            <a:r>
              <a:rPr lang="en-US" b="0" dirty="0"/>
              <a:t> </a:t>
            </a:r>
            <a:r>
              <a:rPr lang="en-US" b="0" dirty="0">
                <a:solidFill>
                  <a:srgbClr val="000000"/>
                </a:solidFill>
                <a:latin typeface="Symbol" charset="2"/>
                <a:cs typeface="Symbol" charset="2"/>
              </a:rPr>
              <a:t>a</a:t>
            </a:r>
            <a:r>
              <a:rPr lang="en-US" b="0" dirty="0" smtClean="0"/>
              <a:t> =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80000"/>
              </a:lnSpc>
            </a:pPr>
            <a:r>
              <a:rPr lang="en-US" b="0" dirty="0" smtClean="0"/>
              <a:t> N = 18K, M = 84K</a:t>
            </a:r>
            <a:endParaRPr lang="en-US" b="0" dirty="0"/>
          </a:p>
          <a:p>
            <a:pPr>
              <a:lnSpc>
                <a:spcPct val="80000"/>
              </a:lnSpc>
            </a:pPr>
            <a:endParaRPr lang="en-US" b="0" dirty="0" smtClean="0"/>
          </a:p>
          <a:p>
            <a:pPr>
              <a:lnSpc>
                <a:spcPct val="80000"/>
              </a:lnSpc>
            </a:pPr>
            <a:r>
              <a:rPr lang="en-US" dirty="0" smtClean="0"/>
              <a:t>Make undirected, </a:t>
            </a:r>
            <a:r>
              <a:rPr lang="en-US" dirty="0" err="1" smtClean="0"/>
              <a:t>unweighted</a:t>
            </a:r>
            <a:r>
              <a:rPr lang="en-US" dirty="0" smtClean="0"/>
              <a:t>, with no self-loops</a:t>
            </a:r>
            <a:endParaRPr lang="en-US" dirty="0"/>
          </a:p>
          <a:p>
            <a:pPr marL="0" indent="0">
              <a:lnSpc>
                <a:spcPct val="80000"/>
              </a:lnSpc>
              <a:buNone/>
            </a:pPr>
            <a:r>
              <a:rPr lang="en-US" sz="1800" b="0" dirty="0">
                <a:latin typeface="Courier"/>
                <a:cs typeface="Courier"/>
              </a:rPr>
              <a:t> </a:t>
            </a: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(A + A’);</a:t>
            </a:r>
          </a:p>
          <a:p>
            <a:pPr marL="0" indent="0">
              <a:lnSpc>
                <a:spcPct val="80000"/>
              </a:lnSpc>
              <a:buNone/>
            </a:pPr>
            <a:r>
              <a:rPr lang="en-US" sz="1800" b="0" dirty="0" smtClean="0">
                <a:latin typeface="Courier"/>
                <a:cs typeface="Courier"/>
              </a:rPr>
              <a:t>   A = double(logical(A));</a:t>
            </a:r>
          </a:p>
          <a:p>
            <a:pPr marL="0" indent="0">
              <a:lnSpc>
                <a:spcPct val="8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b="0" dirty="0" smtClean="0"/>
          </a:p>
          <a:p>
            <a:pPr>
              <a:lnSpc>
                <a:spcPct val="80000"/>
              </a:lnSpc>
            </a:pPr>
            <a:endParaRPr lang="en-US" sz="2400" b="0" dirty="0" smtClean="0"/>
          </a:p>
        </p:txBody>
      </p:sp>
      <p:sp>
        <p:nvSpPr>
          <p:cNvPr id="4" name="Rectangle 9"/>
          <p:cNvSpPr>
            <a:spLocks noChangeArrowheads="1"/>
          </p:cNvSpPr>
          <p:nvPr/>
        </p:nvSpPr>
        <p:spPr bwMode="auto">
          <a:xfrm>
            <a:off x="530225" y="4914899"/>
            <a:ext cx="8258175" cy="10756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theory best for undirected, </a:t>
            </a:r>
            <a:r>
              <a:rPr lang="en-US" sz="1800" b="1" dirty="0" err="1" smtClean="0"/>
              <a:t>unweighted</a:t>
            </a:r>
            <a:r>
              <a:rPr lang="en-US" sz="1800" b="1" dirty="0" smtClean="0"/>
              <a:t> graphs with no self-loops</a:t>
            </a:r>
          </a:p>
          <a:p>
            <a:pPr marL="228600" indent="-228600">
              <a:lnSpc>
                <a:spcPct val="90000"/>
              </a:lnSpc>
              <a:spcBef>
                <a:spcPct val="25000"/>
              </a:spcBef>
              <a:buSzPct val="125000"/>
              <a:buFontTx/>
              <a:buChar char="•"/>
            </a:pPr>
            <a:r>
              <a:rPr lang="en-US" sz="1800" b="1" dirty="0" smtClean="0"/>
              <a:t>Often “clean up” real data to apply graph theory results</a:t>
            </a:r>
          </a:p>
          <a:p>
            <a:pPr marL="228600" indent="-228600">
              <a:lnSpc>
                <a:spcPct val="90000"/>
              </a:lnSpc>
              <a:spcBef>
                <a:spcPct val="25000"/>
              </a:spcBef>
              <a:buSzPct val="125000"/>
              <a:buFontTx/>
              <a:buChar char="•"/>
            </a:pPr>
            <a:r>
              <a:rPr lang="en-US" sz="1800" b="1" dirty="0" smtClean="0"/>
              <a:t>Process mimics “bent broom” distribution seen in real data sets</a:t>
            </a:r>
          </a:p>
        </p:txBody>
      </p:sp>
      <p:sp>
        <p:nvSpPr>
          <p:cNvPr id="7" name="Rectangle 6"/>
          <p:cNvSpPr/>
          <p:nvPr/>
        </p:nvSpPr>
        <p:spPr>
          <a:xfrm>
            <a:off x="6441075" y="445221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0087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226656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CleanUp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97" y="1019254"/>
            <a:ext cx="4753532" cy="3539864"/>
          </a:xfrm>
          <a:prstGeom prst="rect">
            <a:avLst/>
          </a:prstGeom>
        </p:spPr>
      </p:pic>
      <p:sp>
        <p:nvSpPr>
          <p:cNvPr id="2" name="Title 1"/>
          <p:cNvSpPr>
            <a:spLocks noGrp="1"/>
          </p:cNvSpPr>
          <p:nvPr>
            <p:ph type="title"/>
          </p:nvPr>
        </p:nvSpPr>
        <p:spPr/>
        <p:txBody>
          <a:bodyPr/>
          <a:lstStyle/>
          <a:p>
            <a:r>
              <a:rPr lang="en-US" dirty="0" smtClean="0"/>
              <a:t>Power Law Recovery</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76966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“cleaned up” graph can recover much of the shape of the original distribution</a:t>
            </a:r>
          </a:p>
        </p:txBody>
      </p:sp>
      <p:sp>
        <p:nvSpPr>
          <p:cNvPr id="7" name="Rectangle 6"/>
          <p:cNvSpPr/>
          <p:nvPr/>
        </p:nvSpPr>
        <p:spPr>
          <a:xfrm>
            <a:off x="6441075" y="447186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2052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435239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Econstru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98" y="1067919"/>
            <a:ext cx="4371544" cy="3388891"/>
          </a:xfrm>
          <a:prstGeom prst="rect">
            <a:avLst/>
          </a:prstGeom>
        </p:spPr>
      </p:pic>
      <p:sp>
        <p:nvSpPr>
          <p:cNvPr id="2" name="Title 1"/>
          <p:cNvSpPr>
            <a:spLocks noGrp="1"/>
          </p:cNvSpPr>
          <p:nvPr>
            <p:ph type="title"/>
          </p:nvPr>
        </p:nvSpPr>
        <p:spPr/>
        <p:txBody>
          <a:bodyPr/>
          <a:lstStyle/>
          <a:p>
            <a:r>
              <a:rPr lang="en-US" dirty="0" smtClean="0"/>
              <a:t>Correlation </a:t>
            </a:r>
            <a:r>
              <a:rPr lang="en-US" dirty="0"/>
              <a:t>Construction Effects</a:t>
            </a:r>
          </a:p>
        </p:txBody>
      </p:sp>
      <p:sp>
        <p:nvSpPr>
          <p:cNvPr id="3" name="Content Placeholder 2"/>
          <p:cNvSpPr>
            <a:spLocks noGrp="1"/>
          </p:cNvSpPr>
          <p:nvPr>
            <p:ph idx="1"/>
          </p:nvPr>
        </p:nvSpPr>
        <p:spPr>
          <a:xfrm>
            <a:off x="0" y="1066800"/>
            <a:ext cx="4207972" cy="4114800"/>
          </a:xfrm>
        </p:spPr>
        <p:txBody>
          <a:bodyPr/>
          <a:lstStyle/>
          <a:p>
            <a:pPr>
              <a:lnSpc>
                <a:spcPct val="70000"/>
              </a:lnSpc>
            </a:pPr>
            <a:r>
              <a:rPr lang="en-US" dirty="0"/>
              <a:t>Generate a perfect power law </a:t>
            </a:r>
            <a:r>
              <a:rPr lang="en-US" dirty="0" err="1"/>
              <a:t>NxN</a:t>
            </a:r>
            <a:r>
              <a:rPr lang="en-US" dirty="0"/>
              <a:t> randomize </a:t>
            </a:r>
            <a:r>
              <a:rPr lang="en-US" dirty="0" smtClean="0"/>
              <a:t>incidence matrix E </a:t>
            </a:r>
            <a:endParaRPr lang="en-US" dirty="0"/>
          </a:p>
          <a:p>
            <a:pPr lvl="1">
              <a:lnSpc>
                <a:spcPct val="70000"/>
              </a:lnSpc>
            </a:pPr>
            <a:r>
              <a:rPr lang="en-US" dirty="0" smtClean="0"/>
              <a:t> </a:t>
            </a:r>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70000"/>
              </a:lnSpc>
            </a:pPr>
            <a:r>
              <a:rPr lang="en-US" b="0" dirty="0" smtClean="0"/>
              <a:t> N = 18K, M = 84K</a:t>
            </a:r>
            <a:endParaRPr lang="en-US" dirty="0" smtClean="0"/>
          </a:p>
          <a:p>
            <a:pPr>
              <a:lnSpc>
                <a:spcPct val="70000"/>
              </a:lnSpc>
            </a:pPr>
            <a:endParaRPr lang="en-US" dirty="0" smtClean="0"/>
          </a:p>
          <a:p>
            <a:pPr>
              <a:lnSpc>
                <a:spcPct val="70000"/>
              </a:lnSpc>
            </a:pPr>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lnSpc>
                <a:spcPct val="70000"/>
              </a:lnSpc>
              <a:buNone/>
            </a:pPr>
            <a:endParaRPr lang="en-US" dirty="0" smtClean="0"/>
          </a:p>
          <a:p>
            <a:pPr marL="0" indent="0">
              <a:lnSpc>
                <a:spcPct val="70000"/>
              </a:lnSpc>
              <a:buNone/>
            </a:pPr>
            <a:r>
              <a:rPr lang="en-US" sz="1800" b="0" dirty="0">
                <a:latin typeface="Courier"/>
                <a:cs typeface="Courier"/>
              </a:rPr>
              <a:t> </a:t>
            </a:r>
            <a:r>
              <a:rPr lang="en-US" sz="1800" b="0" dirty="0" smtClean="0">
                <a:latin typeface="Courier"/>
                <a:cs typeface="Courier"/>
              </a:rPr>
              <a:t>  E </a:t>
            </a:r>
            <a:r>
              <a:rPr lang="en-US" sz="1800" b="0" dirty="0">
                <a:latin typeface="Courier"/>
                <a:cs typeface="Courier"/>
              </a:rPr>
              <a:t>= double(logical</a:t>
            </a:r>
            <a:r>
              <a:rPr lang="en-US" sz="1800" b="0" dirty="0" smtClean="0">
                <a:latin typeface="Courier"/>
                <a:cs typeface="Courier"/>
              </a:rPr>
              <a:t>(E)</a:t>
            </a:r>
            <a:r>
              <a:rPr lang="en-US" sz="1800" b="0" dirty="0">
                <a:latin typeface="Courier"/>
                <a:cs typeface="Courier"/>
              </a:rPr>
              <a:t>)</a:t>
            </a:r>
            <a:r>
              <a:rPr lang="en-US" sz="1800" b="0" dirty="0" smtClean="0">
                <a:latin typeface="Courier"/>
                <a:cs typeface="Courier"/>
              </a:rPr>
              <a:t>;</a:t>
            </a:r>
          </a:p>
          <a:p>
            <a:pPr marL="0" indent="0">
              <a:lnSpc>
                <a:spcPct val="70000"/>
              </a:lnSpc>
              <a:buNone/>
            </a:pP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(E’ * E);</a:t>
            </a:r>
          </a:p>
          <a:p>
            <a:pPr marL="0" indent="0">
              <a:lnSpc>
                <a:spcPct val="7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dirty="0" smtClean="0"/>
          </a:p>
          <a:p>
            <a:pPr>
              <a:lnSpc>
                <a:spcPct val="70000"/>
              </a:lnSpc>
            </a:pPr>
            <a:endParaRPr lang="en-US" sz="2400" dirty="0" smtClean="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Correlation graph </a:t>
            </a:r>
            <a:r>
              <a:rPr lang="en-US" sz="1800" b="1" dirty="0"/>
              <a:t>construction from incidence matrix results in a “bent broom” distribution that strongly resembles a power </a:t>
            </a:r>
            <a:r>
              <a:rPr lang="en-US" sz="1800" b="1" dirty="0" smtClean="0"/>
              <a:t>law</a:t>
            </a:r>
            <a:endParaRPr lang="en-US" sz="1800" b="1" dirty="0"/>
          </a:p>
        </p:txBody>
      </p:sp>
      <p:sp>
        <p:nvSpPr>
          <p:cNvPr id="7" name="Rectangle 6"/>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0513975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itch.png"/>
          <p:cNvPicPr>
            <a:picLocks noChangeAspect="1"/>
          </p:cNvPicPr>
          <p:nvPr/>
        </p:nvPicPr>
        <p:blipFill rotWithShape="1">
          <a:blip r:embed="rId3">
            <a:alphaModFix amt="25000"/>
            <a:extLst>
              <a:ext uri="{28A0092B-C50C-407E-A947-70E740481C1C}">
                <a14:useLocalDpi xmlns:a14="http://schemas.microsoft.com/office/drawing/2010/main" val="0"/>
              </a:ext>
            </a:extLst>
          </a:blip>
          <a:srcRect l="59320" t="49497" r="9980" b="8177"/>
          <a:stretch/>
        </p:blipFill>
        <p:spPr>
          <a:xfrm rot="19560000">
            <a:off x="5829106" y="1952361"/>
            <a:ext cx="1993373" cy="2776901"/>
          </a:xfrm>
          <a:prstGeom prst="rect">
            <a:avLst/>
          </a:prstGeom>
        </p:spPr>
      </p:pic>
      <p:pic>
        <p:nvPicPr>
          <p:cNvPr id="5" name="Picture 4" descr="EEconstructF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71" y="1036042"/>
            <a:ext cx="4381500" cy="3454400"/>
          </a:xfrm>
          <a:prstGeom prst="rect">
            <a:avLst/>
          </a:prstGeom>
        </p:spPr>
      </p:pic>
      <p:sp>
        <p:nvSpPr>
          <p:cNvPr id="2" name="Title 1"/>
          <p:cNvSpPr>
            <a:spLocks noGrp="1"/>
          </p:cNvSpPr>
          <p:nvPr>
            <p:ph type="title"/>
          </p:nvPr>
        </p:nvSpPr>
        <p:spPr/>
        <p:txBody>
          <a:bodyPr/>
          <a:lstStyle/>
          <a:p>
            <a:r>
              <a:rPr lang="en-US" dirty="0" smtClean="0"/>
              <a:t>Power Law Lost</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80814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14" name="Rectangle 13"/>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5" name="Rectangle 14"/>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82496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LawPreserv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2" y="-873610"/>
            <a:ext cx="5621135" cy="7274410"/>
          </a:xfrm>
          <a:prstGeom prst="rect">
            <a:avLst/>
          </a:prstGeom>
        </p:spPr>
      </p:pic>
      <p:sp>
        <p:nvSpPr>
          <p:cNvPr id="2" name="Title 1"/>
          <p:cNvSpPr>
            <a:spLocks noGrp="1"/>
          </p:cNvSpPr>
          <p:nvPr>
            <p:ph type="title"/>
          </p:nvPr>
        </p:nvSpPr>
        <p:spPr/>
        <p:txBody>
          <a:bodyPr/>
          <a:lstStyle/>
          <a:p>
            <a:r>
              <a:rPr lang="en-US" dirty="0" smtClean="0"/>
              <a:t>Power Law Preserved</a:t>
            </a:r>
            <a:endParaRPr lang="en-US" dirty="0"/>
          </a:p>
        </p:txBody>
      </p:sp>
      <p:sp>
        <p:nvSpPr>
          <p:cNvPr id="3" name="Content Placeholder 2"/>
          <p:cNvSpPr>
            <a:spLocks noGrp="1"/>
          </p:cNvSpPr>
          <p:nvPr>
            <p:ph idx="1"/>
          </p:nvPr>
        </p:nvSpPr>
        <p:spPr>
          <a:xfrm>
            <a:off x="0" y="1066800"/>
            <a:ext cx="4207972" cy="4114800"/>
          </a:xfrm>
        </p:spPr>
        <p:txBody>
          <a:bodyPr/>
          <a:lstStyle/>
          <a:p>
            <a:r>
              <a:rPr lang="en-US" dirty="0" smtClean="0"/>
              <a:t>In degree is power law</a:t>
            </a:r>
            <a:endParaRPr lang="en-US" dirty="0"/>
          </a:p>
          <a:p>
            <a:pPr lvl="1"/>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r>
              <a:rPr lang="en-US" b="0" dirty="0" smtClean="0"/>
              <a:t>N = 18K, M = 84K</a:t>
            </a:r>
            <a:endParaRPr lang="en-US" dirty="0" smtClean="0"/>
          </a:p>
          <a:p>
            <a:r>
              <a:rPr lang="en-US" dirty="0" smtClean="0">
                <a:solidFill>
                  <a:srgbClr val="0000FF"/>
                </a:solidFill>
              </a:rPr>
              <a:t>Out degree </a:t>
            </a:r>
            <a:r>
              <a:rPr lang="en-US" dirty="0">
                <a:solidFill>
                  <a:srgbClr val="0000FF"/>
                </a:solidFill>
              </a:rPr>
              <a:t>is </a:t>
            </a:r>
            <a:r>
              <a:rPr lang="en-US" dirty="0" smtClean="0">
                <a:solidFill>
                  <a:srgbClr val="0000FF"/>
                </a:solidFill>
              </a:rPr>
              <a:t>constant</a:t>
            </a:r>
            <a:endParaRPr lang="en-US" dirty="0">
              <a:solidFill>
                <a:srgbClr val="0000FF"/>
              </a:solidFill>
            </a:endParaRPr>
          </a:p>
          <a:p>
            <a:pPr lvl="1"/>
            <a:r>
              <a:rPr lang="en-US" b="0" dirty="0" smtClean="0"/>
              <a:t>N </a:t>
            </a:r>
            <a:r>
              <a:rPr lang="en-US" b="0" dirty="0"/>
              <a:t>= </a:t>
            </a:r>
            <a:r>
              <a:rPr lang="en-US" b="0" dirty="0" smtClean="0"/>
              <a:t>16K</a:t>
            </a:r>
            <a:r>
              <a:rPr lang="en-US" b="0" dirty="0"/>
              <a:t>, M = </a:t>
            </a:r>
            <a:r>
              <a:rPr lang="en-US" b="0" dirty="0" smtClean="0"/>
              <a:t>84K</a:t>
            </a:r>
          </a:p>
          <a:p>
            <a:pPr lvl="1"/>
            <a:r>
              <a:rPr lang="en-US" b="0" dirty="0" smtClean="0"/>
              <a:t>Edges/row = 5 (exactly)</a:t>
            </a:r>
            <a:endParaRPr lang="en-US" dirty="0"/>
          </a:p>
          <a:p>
            <a:endParaRPr lang="en-US" dirty="0" smtClean="0"/>
          </a:p>
          <a:p>
            <a:r>
              <a:rPr lang="en-US" dirty="0" smtClean="0"/>
              <a:t>Make </a:t>
            </a:r>
            <a:r>
              <a:rPr lang="en-US" dirty="0" err="1" smtClean="0"/>
              <a:t>unweighted</a:t>
            </a:r>
            <a:r>
              <a:rPr lang="en-US" dirty="0"/>
              <a:t> </a:t>
            </a:r>
            <a:r>
              <a:rPr lang="en-US" dirty="0" smtClean="0"/>
              <a:t>and use to form correlation matrix A with no self-loops</a:t>
            </a:r>
            <a:endParaRPr lang="en-US" dirty="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Uniform distribution on correlated dimension preserves power law shape</a:t>
            </a:r>
            <a:endParaRPr lang="en-US" sz="1800" b="1" dirty="0"/>
          </a:p>
        </p:txBody>
      </p:sp>
      <p:sp>
        <p:nvSpPr>
          <p:cNvPr id="12" name="Rectangle 11"/>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3" name="Rectangle 12"/>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637792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Ordering: Densification</a:t>
            </a:r>
            <a:endParaRPr lang="en-US" dirty="0"/>
          </a:p>
        </p:txBody>
      </p:sp>
      <p:sp>
        <p:nvSpPr>
          <p:cNvPr id="3" name="Content Placeholder 2"/>
          <p:cNvSpPr>
            <a:spLocks noGrp="1"/>
          </p:cNvSpPr>
          <p:nvPr>
            <p:ph idx="1"/>
          </p:nvPr>
        </p:nvSpPr>
        <p:spPr>
          <a:xfrm>
            <a:off x="95657" y="1035855"/>
            <a:ext cx="3881390" cy="4114800"/>
          </a:xfrm>
        </p:spPr>
        <p:txBody>
          <a:bodyPr/>
          <a:lstStyle/>
          <a:p>
            <a:pPr>
              <a:lnSpc>
                <a:spcPct val="70000"/>
              </a:lnSpc>
            </a:pPr>
            <a:r>
              <a:rPr lang="en-US" dirty="0" smtClean="0"/>
              <a:t>Compute M/N cumulatively and piecewise for 2 orderings</a:t>
            </a:r>
          </a:p>
          <a:p>
            <a:pPr lvl="1">
              <a:lnSpc>
                <a:spcPct val="70000"/>
              </a:lnSpc>
            </a:pPr>
            <a:r>
              <a:rPr lang="en-US" dirty="0" smtClean="0"/>
              <a:t>Linear</a:t>
            </a:r>
          </a:p>
          <a:p>
            <a:pPr lvl="1">
              <a:lnSpc>
                <a:spcPct val="70000"/>
              </a:lnSpc>
            </a:pPr>
            <a:r>
              <a:rPr lang="en-US" dirty="0" smtClean="0"/>
              <a:t>Random</a:t>
            </a:r>
            <a:endParaRPr lang="en-US" dirty="0"/>
          </a:p>
          <a:p>
            <a:pPr>
              <a:lnSpc>
                <a:spcPct val="70000"/>
              </a:lnSpc>
            </a:pPr>
            <a:endParaRPr lang="en-US" dirty="0" smtClean="0"/>
          </a:p>
          <a:p>
            <a:pPr>
              <a:lnSpc>
                <a:spcPct val="70000"/>
              </a:lnSpc>
            </a:pPr>
            <a:r>
              <a:rPr lang="en-US" dirty="0" smtClean="0"/>
              <a:t>By definition M/N goes from 1 to infinity for finite N</a:t>
            </a:r>
          </a:p>
          <a:p>
            <a:pPr>
              <a:lnSpc>
                <a:spcPct val="70000"/>
              </a:lnSpc>
            </a:pPr>
            <a:endParaRPr lang="en-US" dirty="0"/>
          </a:p>
          <a:p>
            <a:pPr>
              <a:lnSpc>
                <a:spcPct val="70000"/>
              </a:lnSpc>
            </a:pPr>
            <a:r>
              <a:rPr lang="en-US" dirty="0" smtClean="0"/>
              <a:t>Elimination of multi-edges reduces M and causes M/N to grow more slowly</a:t>
            </a:r>
          </a:p>
        </p:txBody>
      </p:sp>
      <p:sp>
        <p:nvSpPr>
          <p:cNvPr id="4" name="Rectangle 9"/>
          <p:cNvSpPr>
            <a:spLocks noChangeArrowheads="1"/>
          </p:cNvSpPr>
          <p:nvPr/>
        </p:nvSpPr>
        <p:spPr bwMode="auto">
          <a:xfrm>
            <a:off x="530225" y="49149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“Densification” is the observation that M/N increases with N</a:t>
            </a:r>
          </a:p>
          <a:p>
            <a:pPr marL="228600" indent="-228600">
              <a:lnSpc>
                <a:spcPct val="90000"/>
              </a:lnSpc>
              <a:spcBef>
                <a:spcPct val="25000"/>
              </a:spcBef>
              <a:buSzPct val="125000"/>
              <a:buFontTx/>
              <a:buChar char="•"/>
            </a:pPr>
            <a:r>
              <a:rPr lang="en-US" sz="1800" b="1" dirty="0" smtClean="0"/>
              <a:t>Densification is a natural byproduct of randomly drawing edges from a power law distribution</a:t>
            </a:r>
          </a:p>
          <a:p>
            <a:pPr marL="228600" indent="-228600">
              <a:lnSpc>
                <a:spcPct val="90000"/>
              </a:lnSpc>
              <a:spcBef>
                <a:spcPct val="25000"/>
              </a:spcBef>
              <a:buSzPct val="125000"/>
              <a:buFontTx/>
              <a:buChar char="•"/>
            </a:pPr>
            <a:r>
              <a:rPr lang="en-US" sz="1800" b="1" dirty="0" smtClean="0"/>
              <a:t>Linear ordering has constant M/N</a:t>
            </a:r>
            <a:endParaRPr lang="en-US" sz="1600" b="1" dirty="0"/>
          </a:p>
        </p:txBody>
      </p:sp>
      <p:pic>
        <p:nvPicPr>
          <p:cNvPr id="5" name="Picture 4" descr="MN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168" y="1018909"/>
            <a:ext cx="5065616" cy="3804298"/>
          </a:xfrm>
          <a:prstGeom prst="rect">
            <a:avLst/>
          </a:prstGeom>
        </p:spPr>
      </p:pic>
      <p:sp>
        <p:nvSpPr>
          <p:cNvPr id="6" name="Rectangle 5"/>
          <p:cNvSpPr/>
          <p:nvPr/>
        </p:nvSpPr>
        <p:spPr>
          <a:xfrm>
            <a:off x="6166614" y="1466438"/>
            <a:ext cx="826330" cy="369332"/>
          </a:xfrm>
          <a:prstGeom prst="rect">
            <a:avLst/>
          </a:prstGeom>
        </p:spPr>
        <p:txBody>
          <a:bodyPr wrap="none">
            <a:spAutoFit/>
          </a:bodyPr>
          <a:lstStyle/>
          <a:p>
            <a:r>
              <a:rPr lang="en-US" sz="1800" dirty="0" smtClean="0"/>
              <a:t>Linear</a:t>
            </a:r>
            <a:endParaRPr lang="en-US" sz="1800" dirty="0"/>
          </a:p>
        </p:txBody>
      </p:sp>
      <p:sp>
        <p:nvSpPr>
          <p:cNvPr id="7" name="Rectangle 6"/>
          <p:cNvSpPr/>
          <p:nvPr/>
        </p:nvSpPr>
        <p:spPr>
          <a:xfrm>
            <a:off x="6229205" y="3812371"/>
            <a:ext cx="967332" cy="369332"/>
          </a:xfrm>
          <a:prstGeom prst="rect">
            <a:avLst/>
          </a:prstGeom>
        </p:spPr>
        <p:txBody>
          <a:bodyPr wrap="none">
            <a:spAutoFit/>
          </a:bodyPr>
          <a:lstStyle/>
          <a:p>
            <a:r>
              <a:rPr lang="en-US" sz="1800" dirty="0"/>
              <a:t>r</a:t>
            </a:r>
            <a:r>
              <a:rPr lang="en-US" sz="1800" dirty="0" smtClean="0"/>
              <a:t>andom </a:t>
            </a:r>
            <a:endParaRPr lang="en-US" sz="1800" dirty="0"/>
          </a:p>
        </p:txBody>
      </p:sp>
      <p:sp>
        <p:nvSpPr>
          <p:cNvPr id="8" name="Rectangle 7"/>
          <p:cNvSpPr/>
          <p:nvPr/>
        </p:nvSpPr>
        <p:spPr>
          <a:xfrm rot="20040000">
            <a:off x="5993879" y="2481874"/>
            <a:ext cx="1287995" cy="646331"/>
          </a:xfrm>
          <a:prstGeom prst="rect">
            <a:avLst/>
          </a:prstGeom>
        </p:spPr>
        <p:txBody>
          <a:bodyPr wrap="none">
            <a:spAutoFit/>
          </a:bodyPr>
          <a:lstStyle/>
          <a:p>
            <a:pPr algn="ctr"/>
            <a:r>
              <a:rPr lang="en-US" sz="1800" dirty="0"/>
              <a:t>r</a:t>
            </a:r>
            <a:r>
              <a:rPr lang="en-US" sz="1800" dirty="0" smtClean="0"/>
              <a:t>andom</a:t>
            </a:r>
          </a:p>
          <a:p>
            <a:pPr algn="ctr"/>
            <a:r>
              <a:rPr lang="en-US" sz="1800" dirty="0" smtClean="0"/>
              <a:t>cumulative </a:t>
            </a:r>
            <a:endParaRPr lang="en-US" sz="1800" dirty="0"/>
          </a:p>
        </p:txBody>
      </p:sp>
    </p:spTree>
    <p:extLst>
      <p:ext uri="{BB962C8B-B14F-4D97-AF65-F5344CB8AC3E}">
        <p14:creationId xmlns:p14="http://schemas.microsoft.com/office/powerpoint/2010/main" val="32330807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lpha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33" y="1025261"/>
            <a:ext cx="5185891" cy="3812552"/>
          </a:xfrm>
          <a:prstGeom prst="rect">
            <a:avLst/>
          </a:prstGeom>
        </p:spPr>
      </p:pic>
      <p:sp>
        <p:nvSpPr>
          <p:cNvPr id="2" name="Title 1"/>
          <p:cNvSpPr>
            <a:spLocks noGrp="1"/>
          </p:cNvSpPr>
          <p:nvPr>
            <p:ph type="title"/>
          </p:nvPr>
        </p:nvSpPr>
        <p:spPr/>
        <p:txBody>
          <a:bodyPr/>
          <a:lstStyle/>
          <a:p>
            <a:r>
              <a:rPr lang="en-US" dirty="0" smtClean="0"/>
              <a:t>Edge Ordering: Power Law Exponent (</a:t>
            </a:r>
            <a:r>
              <a:rPr lang="en-US" dirty="0">
                <a:solidFill>
                  <a:srgbClr val="000000"/>
                </a:solidFill>
                <a:latin typeface="Symbol" charset="2"/>
                <a:cs typeface="Symbol" charset="2"/>
              </a:rPr>
              <a:t>a</a:t>
            </a:r>
            <a:r>
              <a:rPr lang="en-US" dirty="0" smtClean="0"/>
              <a:t>)</a:t>
            </a:r>
            <a:endParaRPr lang="en-US" dirty="0"/>
          </a:p>
        </p:txBody>
      </p:sp>
      <p:sp>
        <p:nvSpPr>
          <p:cNvPr id="3" name="Content Placeholder 2"/>
          <p:cNvSpPr>
            <a:spLocks noGrp="1"/>
          </p:cNvSpPr>
          <p:nvPr>
            <p:ph idx="1"/>
          </p:nvPr>
        </p:nvSpPr>
        <p:spPr>
          <a:xfrm>
            <a:off x="95657" y="1035855"/>
            <a:ext cx="3881390" cy="4114800"/>
          </a:xfrm>
        </p:spPr>
        <p:txBody>
          <a:bodyPr/>
          <a:lstStyle/>
          <a:p>
            <a:r>
              <a:rPr lang="en-US" dirty="0" smtClean="0"/>
              <a:t>Compute </a:t>
            </a:r>
            <a:r>
              <a:rPr lang="en-US" dirty="0">
                <a:solidFill>
                  <a:srgbClr val="000000"/>
                </a:solidFill>
                <a:latin typeface="Symbol" charset="2"/>
                <a:cs typeface="Symbol" charset="2"/>
              </a:rPr>
              <a:t>a</a:t>
            </a:r>
            <a:r>
              <a:rPr lang="en-US" dirty="0" smtClean="0"/>
              <a:t> cumulatively and piecewise for 2 orderings</a:t>
            </a:r>
          </a:p>
          <a:p>
            <a:pPr lvl="1"/>
            <a:r>
              <a:rPr lang="en-US" dirty="0" smtClean="0"/>
              <a:t>Linear</a:t>
            </a:r>
          </a:p>
          <a:p>
            <a:pPr lvl="1"/>
            <a:r>
              <a:rPr lang="en-US" dirty="0" smtClean="0"/>
              <a:t>Random</a:t>
            </a:r>
            <a:endParaRPr lang="en-US" dirty="0"/>
          </a:p>
          <a:p>
            <a:endParaRPr lang="en-US" dirty="0" smtClean="0"/>
          </a:p>
          <a:p>
            <a:r>
              <a:rPr lang="en-US" dirty="0" smtClean="0"/>
              <a:t>Edge ordering and sampling have large effect on the power law exponent</a:t>
            </a:r>
          </a:p>
        </p:txBody>
      </p:sp>
      <p:sp>
        <p:nvSpPr>
          <p:cNvPr id="4" name="Rectangle 9"/>
          <p:cNvSpPr>
            <a:spLocks noChangeArrowheads="1"/>
          </p:cNvSpPr>
          <p:nvPr/>
        </p:nvSpPr>
        <p:spPr bwMode="auto">
          <a:xfrm>
            <a:off x="530225" y="5156726"/>
            <a:ext cx="8258175" cy="795316"/>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Power law exponent is fundamental to distribution</a:t>
            </a:r>
          </a:p>
          <a:p>
            <a:pPr marL="228600" indent="-228600">
              <a:lnSpc>
                <a:spcPct val="90000"/>
              </a:lnSpc>
              <a:spcBef>
                <a:spcPct val="25000"/>
              </a:spcBef>
              <a:buSzPct val="125000"/>
              <a:buFontTx/>
              <a:buChar char="•"/>
            </a:pPr>
            <a:r>
              <a:rPr lang="en-US" sz="1800" b="1" dirty="0" smtClean="0"/>
              <a:t>Strongly dependent on edge ordering and sample size</a:t>
            </a:r>
          </a:p>
        </p:txBody>
      </p:sp>
      <p:sp>
        <p:nvSpPr>
          <p:cNvPr id="6" name="Rectangle 5"/>
          <p:cNvSpPr/>
          <p:nvPr/>
        </p:nvSpPr>
        <p:spPr>
          <a:xfrm>
            <a:off x="6166614" y="1338158"/>
            <a:ext cx="967332" cy="369332"/>
          </a:xfrm>
          <a:prstGeom prst="rect">
            <a:avLst/>
          </a:prstGeom>
        </p:spPr>
        <p:txBody>
          <a:bodyPr wrap="none">
            <a:spAutoFit/>
          </a:bodyPr>
          <a:lstStyle/>
          <a:p>
            <a:r>
              <a:rPr lang="en-US" sz="1800" dirty="0" smtClean="0"/>
              <a:t>random</a:t>
            </a:r>
            <a:endParaRPr lang="en-US" sz="1800" dirty="0"/>
          </a:p>
        </p:txBody>
      </p:sp>
      <p:sp>
        <p:nvSpPr>
          <p:cNvPr id="7" name="Rectangle 6"/>
          <p:cNvSpPr/>
          <p:nvPr/>
        </p:nvSpPr>
        <p:spPr>
          <a:xfrm>
            <a:off x="5760803" y="3888827"/>
            <a:ext cx="749236" cy="369332"/>
          </a:xfrm>
          <a:prstGeom prst="rect">
            <a:avLst/>
          </a:prstGeom>
        </p:spPr>
        <p:txBody>
          <a:bodyPr wrap="none">
            <a:spAutoFit/>
          </a:bodyPr>
          <a:lstStyle/>
          <a:p>
            <a:r>
              <a:rPr lang="en-US" sz="1800" dirty="0" smtClean="0"/>
              <a:t>linear</a:t>
            </a:r>
            <a:endParaRPr lang="en-US" sz="1800" dirty="0"/>
          </a:p>
        </p:txBody>
      </p:sp>
      <p:sp>
        <p:nvSpPr>
          <p:cNvPr id="11" name="Rectangle 10"/>
          <p:cNvSpPr/>
          <p:nvPr/>
        </p:nvSpPr>
        <p:spPr>
          <a:xfrm>
            <a:off x="5485113" y="2042151"/>
            <a:ext cx="1287995" cy="646331"/>
          </a:xfrm>
          <a:prstGeom prst="rect">
            <a:avLst/>
          </a:prstGeom>
        </p:spPr>
        <p:txBody>
          <a:bodyPr wrap="none">
            <a:spAutoFit/>
          </a:bodyPr>
          <a:lstStyle/>
          <a:p>
            <a:pPr algn="ctr"/>
            <a:r>
              <a:rPr lang="en-US" sz="1800" dirty="0" smtClean="0"/>
              <a:t>random</a:t>
            </a:r>
          </a:p>
          <a:p>
            <a:pPr algn="ctr"/>
            <a:r>
              <a:rPr lang="en-US" sz="1800" dirty="0" smtClean="0"/>
              <a:t>cumulative</a:t>
            </a:r>
            <a:endParaRPr lang="en-US" sz="1800" dirty="0"/>
          </a:p>
        </p:txBody>
      </p:sp>
      <p:sp>
        <p:nvSpPr>
          <p:cNvPr id="12" name="Rectangle 11"/>
          <p:cNvSpPr/>
          <p:nvPr/>
        </p:nvSpPr>
        <p:spPr>
          <a:xfrm>
            <a:off x="6843648" y="3169450"/>
            <a:ext cx="1287995" cy="646331"/>
          </a:xfrm>
          <a:prstGeom prst="rect">
            <a:avLst/>
          </a:prstGeom>
        </p:spPr>
        <p:txBody>
          <a:bodyPr wrap="none">
            <a:spAutoFit/>
          </a:bodyPr>
          <a:lstStyle/>
          <a:p>
            <a:pPr algn="ctr"/>
            <a:r>
              <a:rPr lang="en-US" sz="1800" dirty="0" smtClean="0"/>
              <a:t>linear</a:t>
            </a:r>
          </a:p>
          <a:p>
            <a:pPr algn="ctr"/>
            <a:r>
              <a:rPr lang="en-US" sz="1800" dirty="0" smtClean="0"/>
              <a:t>cumulative</a:t>
            </a:r>
            <a:endParaRPr lang="en-US" sz="1800" dirty="0"/>
          </a:p>
        </p:txBody>
      </p:sp>
    </p:spTree>
    <p:extLst>
      <p:ext uri="{BB962C8B-B14F-4D97-AF65-F5344CB8AC3E}">
        <p14:creationId xmlns:p14="http://schemas.microsoft.com/office/powerpoint/2010/main" val="14630885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9718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solidFill>
                  <a:schemeClr val="bg1"/>
                </a:solidFill>
              </a:rPr>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Tree>
    <p:extLst>
      <p:ext uri="{BB962C8B-B14F-4D97-AF65-F5344CB8AC3E}">
        <p14:creationId xmlns:p14="http://schemas.microsoft.com/office/powerpoint/2010/main" val="9683020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Sub-Sampling Challenge</a:t>
            </a:r>
            <a:endParaRPr lang="en-US" dirty="0"/>
          </a:p>
        </p:txBody>
      </p:sp>
      <p:sp>
        <p:nvSpPr>
          <p:cNvPr id="3" name="Content Placeholder 2"/>
          <p:cNvSpPr>
            <a:spLocks noGrp="1"/>
          </p:cNvSpPr>
          <p:nvPr>
            <p:ph idx="1"/>
          </p:nvPr>
        </p:nvSpPr>
        <p:spPr>
          <a:xfrm>
            <a:off x="685800" y="1186933"/>
            <a:ext cx="7772400" cy="4114800"/>
          </a:xfrm>
        </p:spPr>
        <p:txBody>
          <a:bodyPr/>
          <a:lstStyle/>
          <a:p>
            <a:r>
              <a:rPr lang="en-US" dirty="0" smtClean="0"/>
              <a:t>Anomaly detection requires good estimates of background</a:t>
            </a:r>
          </a:p>
          <a:p>
            <a:endParaRPr lang="en-US" dirty="0"/>
          </a:p>
          <a:p>
            <a:r>
              <a:rPr lang="en-US" dirty="0" smtClean="0"/>
              <a:t>Traversing entire data sets to compute background counts is increasingly prohibitive</a:t>
            </a:r>
          </a:p>
          <a:p>
            <a:pPr lvl="1"/>
            <a:r>
              <a:rPr lang="en-US" dirty="0" smtClean="0"/>
              <a:t>Can be done at ingest, but often is not</a:t>
            </a:r>
          </a:p>
          <a:p>
            <a:endParaRPr lang="en-US" dirty="0" smtClean="0"/>
          </a:p>
          <a:p>
            <a:r>
              <a:rPr lang="en-US" dirty="0" smtClean="0"/>
              <a:t>Can background </a:t>
            </a:r>
            <a:r>
              <a:rPr lang="en-US" smtClean="0"/>
              <a:t>be accurately estimated </a:t>
            </a:r>
            <a:r>
              <a:rPr lang="en-US" dirty="0" smtClean="0"/>
              <a:t>from a sub-sample of the entire data set?</a:t>
            </a:r>
            <a:endParaRPr lang="en-US" dirty="0"/>
          </a:p>
        </p:txBody>
      </p:sp>
    </p:spTree>
    <p:extLst>
      <p:ext uri="{BB962C8B-B14F-4D97-AF65-F5344CB8AC3E}">
        <p14:creationId xmlns:p14="http://schemas.microsoft.com/office/powerpoint/2010/main" val="23234973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1295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solidFill>
              </a:rPr>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5" name="Text Box 4"/>
          <p:cNvSpPr txBox="1">
            <a:spLocks noChangeArrowheads="1"/>
          </p:cNvSpPr>
          <p:nvPr/>
        </p:nvSpPr>
        <p:spPr bwMode="auto">
          <a:xfrm>
            <a:off x="5105400" y="1295400"/>
            <a:ext cx="2762250" cy="17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Detection Theory</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Power Law Definition</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Degree Construction</a:t>
            </a:r>
          </a:p>
          <a:p>
            <a:pPr>
              <a:buFontTx/>
              <a:buChar char="•"/>
            </a:pPr>
            <a:r>
              <a:rPr lang="en-US" sz="1800" b="1" i="1" dirty="0" smtClean="0">
                <a:solidFill>
                  <a:srgbClr val="003767"/>
                </a:solidFill>
                <a:latin typeface="Helvetica" charset="0"/>
              </a:rPr>
              <a:t>Edge Construction</a:t>
            </a:r>
          </a:p>
          <a:p>
            <a:pPr>
              <a:buFontTx/>
              <a:buChar char="•"/>
            </a:pPr>
            <a:r>
              <a:rPr lang="en-US" sz="1800" b="1" i="1" dirty="0" smtClean="0">
                <a:solidFill>
                  <a:srgbClr val="003767"/>
                </a:solidFill>
                <a:latin typeface="Helvetica" charset="0"/>
              </a:rPr>
              <a:t>Fitting: α, N, M</a:t>
            </a:r>
          </a:p>
          <a:p>
            <a:pPr>
              <a:buFontTx/>
              <a:buChar char="•"/>
            </a:pPr>
            <a:r>
              <a:rPr lang="en-US" sz="1800" b="1" i="1" dirty="0" smtClean="0">
                <a:solidFill>
                  <a:srgbClr val="003767"/>
                </a:solidFill>
                <a:latin typeface="Helvetica" charset="0"/>
              </a:rPr>
              <a:t>Example</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8036595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 Power Law</a:t>
            </a:r>
            <a:endParaRPr lang="en-US" dirty="0"/>
          </a:p>
        </p:txBody>
      </p:sp>
      <p:pic>
        <p:nvPicPr>
          <p:cNvPr id="4" name="Picture 3" descr="deg_vs_vertex_sampled.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907950"/>
            <a:ext cx="6827177" cy="5486400"/>
          </a:xfrm>
          <a:prstGeom prst="rect">
            <a:avLst/>
          </a:prstGeom>
        </p:spPr>
      </p:pic>
      <p:sp>
        <p:nvSpPr>
          <p:cNvPr id="3" name="Content Placeholder 2"/>
          <p:cNvSpPr>
            <a:spLocks noGrp="1"/>
          </p:cNvSpPr>
          <p:nvPr>
            <p:ph idx="1"/>
          </p:nvPr>
        </p:nvSpPr>
        <p:spPr>
          <a:xfrm>
            <a:off x="5519035" y="1393175"/>
            <a:ext cx="3419984" cy="838372"/>
          </a:xfrm>
          <a:solidFill>
            <a:srgbClr val="B9E5FA"/>
          </a:solidFill>
          <a:ln>
            <a:solidFill>
              <a:schemeClr val="tx1"/>
            </a:solidFill>
          </a:ln>
        </p:spPr>
        <p:txBody>
          <a:bodyPr/>
          <a:lstStyle/>
          <a:p>
            <a:r>
              <a:rPr lang="en-US" dirty="0" smtClean="0"/>
              <a:t>Generate power law</a:t>
            </a:r>
          </a:p>
          <a:p>
            <a:r>
              <a:rPr lang="en-US" dirty="0" smtClean="0"/>
              <a:t>Select fraction of edges</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618022" y="4509493"/>
            <a:ext cx="1493580" cy="369332"/>
          </a:xfrm>
          <a:prstGeom prst="rect">
            <a:avLst/>
          </a:prstGeom>
        </p:spPr>
        <p:txBody>
          <a:bodyPr wrap="none">
            <a:spAutoFit/>
          </a:bodyPr>
          <a:lstStyle/>
          <a:p>
            <a:r>
              <a:rPr lang="en-US" sz="1800" b="1" dirty="0" smtClean="0"/>
              <a:t>1/40 sample</a:t>
            </a:r>
            <a:endParaRPr lang="en-US" sz="1800" b="1" dirty="0"/>
          </a:p>
        </p:txBody>
      </p:sp>
    </p:spTree>
    <p:extLst>
      <p:ext uri="{BB962C8B-B14F-4D97-AF65-F5344CB8AC3E}">
        <p14:creationId xmlns:p14="http://schemas.microsoft.com/office/powerpoint/2010/main" val="4004266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g_vs_vertex_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5621"/>
            <a:ext cx="6827178" cy="5486400"/>
          </a:xfrm>
          <a:prstGeom prst="rect">
            <a:avLst/>
          </a:prstGeom>
        </p:spPr>
      </p:pic>
      <p:sp>
        <p:nvSpPr>
          <p:cNvPr id="2" name="Title 1"/>
          <p:cNvSpPr>
            <a:spLocks noGrp="1"/>
          </p:cNvSpPr>
          <p:nvPr>
            <p:ph type="title"/>
          </p:nvPr>
        </p:nvSpPr>
        <p:spPr/>
        <p:txBody>
          <a:bodyPr/>
          <a:lstStyle/>
          <a:p>
            <a:r>
              <a:rPr lang="en-US" dirty="0" smtClean="0"/>
              <a:t>Linear Degree Estimate</a:t>
            </a:r>
            <a:endParaRPr lang="en-US" dirty="0"/>
          </a:p>
        </p:txBody>
      </p:sp>
      <p:sp>
        <p:nvSpPr>
          <p:cNvPr id="3" name="Content Placeholder 2"/>
          <p:cNvSpPr>
            <a:spLocks noGrp="1"/>
          </p:cNvSpPr>
          <p:nvPr>
            <p:ph idx="1"/>
          </p:nvPr>
        </p:nvSpPr>
        <p:spPr>
          <a:xfrm>
            <a:off x="4252520" y="1245226"/>
            <a:ext cx="4815280" cy="1650374"/>
          </a:xfrm>
          <a:solidFill>
            <a:srgbClr val="B9E5FA"/>
          </a:solidFill>
          <a:ln>
            <a:solidFill>
              <a:schemeClr val="tx1"/>
            </a:solidFill>
          </a:ln>
        </p:spPr>
        <p:txBody>
          <a:bodyPr/>
          <a:lstStyle/>
          <a:p>
            <a:r>
              <a:rPr lang="en-US" dirty="0" smtClean="0"/>
              <a:t>Divide measured degree by fraction</a:t>
            </a:r>
          </a:p>
          <a:p>
            <a:r>
              <a:rPr lang="en-US" dirty="0" smtClean="0"/>
              <a:t>Accurate for high degree</a:t>
            </a:r>
          </a:p>
          <a:p>
            <a:r>
              <a:rPr lang="en-US" dirty="0" smtClean="0"/>
              <a:t>Overestimates low degree</a:t>
            </a:r>
          </a:p>
          <a:p>
            <a:r>
              <a:rPr lang="en-US" dirty="0" smtClean="0"/>
              <a:t>Can we do better?</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35935" y="4065649"/>
            <a:ext cx="1878151" cy="369332"/>
          </a:xfrm>
          <a:prstGeom prst="rect">
            <a:avLst/>
          </a:prstGeom>
        </p:spPr>
        <p:txBody>
          <a:bodyPr wrap="none">
            <a:spAutoFit/>
          </a:bodyPr>
          <a:lstStyle/>
          <a:p>
            <a:r>
              <a:rPr lang="en-US" sz="1800" b="1" dirty="0" smtClean="0"/>
              <a:t>Linear estimate</a:t>
            </a:r>
            <a:endParaRPr lang="en-US" sz="1800" b="1" dirty="0"/>
          </a:p>
        </p:txBody>
      </p:sp>
    </p:spTree>
    <p:extLst>
      <p:ext uri="{BB962C8B-B14F-4D97-AF65-F5344CB8AC3E}">
        <p14:creationId xmlns:p14="http://schemas.microsoft.com/office/powerpoint/2010/main" val="42466076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_vs_vertex_non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3292"/>
            <a:ext cx="6827178" cy="5486400"/>
          </a:xfrm>
          <a:prstGeom prst="rect">
            <a:avLst/>
          </a:prstGeom>
        </p:spPr>
      </p:pic>
      <p:sp>
        <p:nvSpPr>
          <p:cNvPr id="2" name="Title 1"/>
          <p:cNvSpPr>
            <a:spLocks noGrp="1"/>
          </p:cNvSpPr>
          <p:nvPr>
            <p:ph type="title"/>
          </p:nvPr>
        </p:nvSpPr>
        <p:spPr/>
        <p:txBody>
          <a:bodyPr/>
          <a:lstStyle/>
          <a:p>
            <a:r>
              <a:rPr lang="en-US" dirty="0" smtClean="0"/>
              <a:t>Non-Linear Degree Estimate</a:t>
            </a:r>
            <a:endParaRPr lang="en-US" dirty="0"/>
          </a:p>
        </p:txBody>
      </p:sp>
      <p:sp>
        <p:nvSpPr>
          <p:cNvPr id="3" name="Content Placeholder 2"/>
          <p:cNvSpPr>
            <a:spLocks noGrp="1"/>
          </p:cNvSpPr>
          <p:nvPr>
            <p:ph idx="1"/>
          </p:nvPr>
        </p:nvSpPr>
        <p:spPr>
          <a:xfrm>
            <a:off x="4557320" y="1245226"/>
            <a:ext cx="3977080" cy="1345574"/>
          </a:xfrm>
          <a:solidFill>
            <a:srgbClr val="B9E5FA"/>
          </a:solidFill>
          <a:ln>
            <a:solidFill>
              <a:schemeClr val="tx1"/>
            </a:solidFill>
          </a:ln>
        </p:spPr>
        <p:txBody>
          <a:bodyPr/>
          <a:lstStyle/>
          <a:p>
            <a:r>
              <a:rPr lang="en-US" dirty="0" smtClean="0"/>
              <a:t>Assume power law input</a:t>
            </a:r>
          </a:p>
          <a:p>
            <a:r>
              <a:rPr lang="en-US" dirty="0" smtClean="0"/>
              <a:t>Create non-linear estimate</a:t>
            </a:r>
          </a:p>
          <a:p>
            <a:r>
              <a:rPr lang="en-US" dirty="0" smtClean="0"/>
              <a:t>Matches median degree</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11276" y="5039639"/>
            <a:ext cx="2403723" cy="369332"/>
          </a:xfrm>
          <a:prstGeom prst="rect">
            <a:avLst/>
          </a:prstGeom>
        </p:spPr>
        <p:txBody>
          <a:bodyPr wrap="none">
            <a:spAutoFit/>
          </a:bodyPr>
          <a:lstStyle/>
          <a:p>
            <a:r>
              <a:rPr lang="en-US" sz="1800" b="1" dirty="0" smtClean="0"/>
              <a:t>Non-Linear estimate</a:t>
            </a:r>
            <a:endParaRPr lang="en-US" sz="1800" b="1" dirty="0"/>
          </a:p>
        </p:txBody>
      </p:sp>
    </p:spTree>
    <p:extLst>
      <p:ext uri="{BB962C8B-B14F-4D97-AF65-F5344CB8AC3E}">
        <p14:creationId xmlns:p14="http://schemas.microsoft.com/office/powerpoint/2010/main" val="2480802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Sub-Sampling Formula</a:t>
            </a:r>
            <a:endParaRPr lang="en-US" dirty="0"/>
          </a:p>
        </p:txBody>
      </p:sp>
      <p:sp>
        <p:nvSpPr>
          <p:cNvPr id="1164291" name="Rectangle 3"/>
          <p:cNvSpPr>
            <a:spLocks noGrp="1" noChangeArrowheads="1"/>
          </p:cNvSpPr>
          <p:nvPr>
            <p:ph type="body" idx="1"/>
          </p:nvPr>
        </p:nvSpPr>
        <p:spPr>
          <a:xfrm>
            <a:off x="685800" y="1094688"/>
            <a:ext cx="7772400" cy="4114800"/>
          </a:xfrm>
        </p:spPr>
        <p:txBody>
          <a:bodyPr/>
          <a:lstStyle/>
          <a:p>
            <a:pPr>
              <a:lnSpc>
                <a:spcPct val="70000"/>
              </a:lnSpc>
            </a:pPr>
            <a:r>
              <a:rPr lang="en-US" b="0" dirty="0" smtClean="0"/>
              <a:t>f = fraction of total edges sampled</a:t>
            </a:r>
            <a:endParaRPr lang="en-US" b="0" dirty="0"/>
          </a:p>
          <a:p>
            <a:pPr>
              <a:lnSpc>
                <a:spcPct val="70000"/>
              </a:lnSpc>
            </a:pPr>
            <a:r>
              <a:rPr lang="en-US" b="0" u="sng" dirty="0" smtClean="0"/>
              <a:t>n</a:t>
            </a:r>
            <a:r>
              <a:rPr lang="en-US" b="0" baseline="-25000" dirty="0" smtClean="0"/>
              <a:t>1</a:t>
            </a:r>
            <a:r>
              <a:rPr lang="en-US" b="0" dirty="0" smtClean="0"/>
              <a:t> = # of vertices of degree 1</a:t>
            </a:r>
          </a:p>
          <a:p>
            <a:pPr>
              <a:lnSpc>
                <a:spcPct val="70000"/>
              </a:lnSpc>
            </a:pPr>
            <a:r>
              <a:rPr lang="en-US" b="0" u="sng" dirty="0" err="1"/>
              <a:t>d</a:t>
            </a:r>
            <a:r>
              <a:rPr lang="en-US" b="0" baseline="-25000" dirty="0" err="1" smtClean="0"/>
              <a:t>max</a:t>
            </a:r>
            <a:r>
              <a:rPr lang="en-US" b="0" dirty="0" smtClean="0"/>
              <a:t> = maximum degree</a:t>
            </a:r>
          </a:p>
          <a:p>
            <a:pPr>
              <a:lnSpc>
                <a:spcPct val="70000"/>
              </a:lnSpc>
            </a:pPr>
            <a:r>
              <a:rPr lang="en-US" b="0" dirty="0" smtClean="0"/>
              <a:t>Allowed slope:        </a:t>
            </a:r>
            <a:r>
              <a:rPr lang="en-US" b="0" dirty="0" err="1" smtClean="0"/>
              <a:t>ln</a:t>
            </a:r>
            <a:r>
              <a:rPr lang="en-US" b="0" dirty="0" smtClean="0"/>
              <a:t>(</a:t>
            </a:r>
            <a:r>
              <a:rPr lang="en-US" b="0" u="sng" dirty="0"/>
              <a:t>n</a:t>
            </a:r>
            <a:r>
              <a:rPr lang="en-US" b="0" baseline="-25000" dirty="0"/>
              <a:t>1</a:t>
            </a:r>
            <a:r>
              <a:rPr lang="en-US" b="0" dirty="0" smtClean="0"/>
              <a:t>)/</a:t>
            </a:r>
            <a:r>
              <a:rPr lang="en-US" b="0" dirty="0" err="1" smtClean="0"/>
              <a:t>ln</a:t>
            </a:r>
            <a:r>
              <a:rPr lang="en-US" b="0" dirty="0" smtClean="0"/>
              <a:t>(</a:t>
            </a:r>
            <a:r>
              <a:rPr lang="en-US" b="0" u="sng" dirty="0" err="1"/>
              <a:t>d</a:t>
            </a:r>
            <a:r>
              <a:rPr lang="en-US" b="0" baseline="-25000" dirty="0" err="1"/>
              <a:t>max</a:t>
            </a:r>
            <a:r>
              <a:rPr lang="en-US" b="0" dirty="0" smtClean="0"/>
              <a:t>/f) &lt; </a:t>
            </a:r>
            <a:r>
              <a:rPr lang="en-US" b="0" dirty="0" smtClean="0">
                <a:latin typeface="Symbol" charset="2"/>
                <a:cs typeface="Symbol" charset="2"/>
              </a:rPr>
              <a:t>a</a:t>
            </a:r>
            <a:r>
              <a:rPr lang="en-US" b="0" dirty="0" smtClean="0"/>
              <a:t> &lt; </a:t>
            </a:r>
            <a:r>
              <a:rPr lang="en-US" b="0" dirty="0" err="1"/>
              <a:t>ln</a:t>
            </a:r>
            <a:r>
              <a:rPr lang="en-US" b="0" dirty="0"/>
              <a:t>(</a:t>
            </a:r>
            <a:r>
              <a:rPr lang="en-US" b="0" u="sng" dirty="0"/>
              <a:t>n</a:t>
            </a:r>
            <a:r>
              <a:rPr lang="en-US" b="0" baseline="-25000" dirty="0"/>
              <a:t>1</a:t>
            </a:r>
            <a:r>
              <a:rPr lang="en-US" b="0" dirty="0"/>
              <a:t>)/</a:t>
            </a:r>
            <a:r>
              <a:rPr lang="en-US" b="0" dirty="0" err="1"/>
              <a:t>ln</a:t>
            </a:r>
            <a:r>
              <a:rPr lang="en-US" b="0" dirty="0"/>
              <a:t>(</a:t>
            </a:r>
            <a:r>
              <a:rPr lang="en-US" b="0" u="sng" dirty="0" err="1" smtClean="0"/>
              <a:t>d</a:t>
            </a:r>
            <a:r>
              <a:rPr lang="en-US" b="0" baseline="-25000" dirty="0" err="1" smtClean="0"/>
              <a:t>max</a:t>
            </a:r>
            <a:r>
              <a:rPr lang="en-US" b="0" dirty="0" smtClean="0"/>
              <a:t>)</a:t>
            </a:r>
          </a:p>
          <a:p>
            <a:pPr>
              <a:lnSpc>
                <a:spcPct val="70000"/>
              </a:lnSpc>
            </a:pPr>
            <a:endParaRPr lang="en-US" b="0" dirty="0" smtClean="0"/>
          </a:p>
          <a:p>
            <a:pPr>
              <a:lnSpc>
                <a:spcPct val="70000"/>
              </a:lnSpc>
            </a:pPr>
            <a:r>
              <a:rPr lang="en-US" b="0" dirty="0" smtClean="0"/>
              <a:t>Cumulative distribution</a:t>
            </a:r>
            <a:endParaRPr lang="en-US" b="0" dirty="0"/>
          </a:p>
          <a:p>
            <a:pPr marL="0" indent="0">
              <a:lnSpc>
                <a:spcPct val="70000"/>
              </a:lnSpc>
              <a:buNone/>
            </a:pPr>
            <a:r>
              <a:rPr lang="en-US" b="0" dirty="0" smtClean="0"/>
              <a:t>	P(</a:t>
            </a:r>
            <a:r>
              <a:rPr lang="en-US" b="0" dirty="0" err="1">
                <a:latin typeface="Symbol" charset="2"/>
                <a:cs typeface="Symbol" charset="2"/>
              </a:rPr>
              <a:t>a</a:t>
            </a:r>
            <a:r>
              <a:rPr lang="en-US" b="0" dirty="0" err="1" smtClean="0"/>
              <a:t>,d</a:t>
            </a:r>
            <a:r>
              <a:rPr lang="en-US" b="0" dirty="0" smtClean="0"/>
              <a:t>) = (f</a:t>
            </a:r>
            <a:r>
              <a:rPr lang="en-US" b="0" baseline="30000" dirty="0" smtClean="0"/>
              <a:t>1-</a:t>
            </a:r>
            <a:r>
              <a:rPr lang="en-US" b="0" baseline="30000" dirty="0">
                <a:latin typeface="Symbol" charset="2"/>
                <a:cs typeface="Symbol" charset="2"/>
              </a:rPr>
              <a:t>a</a:t>
            </a:r>
            <a:r>
              <a:rPr lang="en-US" b="0" dirty="0" smtClean="0"/>
              <a:t> </a:t>
            </a:r>
            <a:r>
              <a:rPr lang="en-US" b="0" u="sng" dirty="0" err="1" smtClean="0"/>
              <a:t>d</a:t>
            </a:r>
            <a:r>
              <a:rPr lang="en-US" b="0" baseline="-25000" dirty="0" err="1" smtClean="0"/>
              <a:t>max</a:t>
            </a:r>
            <a:r>
              <a:rPr lang="en-US" b="0" baseline="30000" dirty="0" err="1" smtClean="0">
                <a:latin typeface="Symbol" charset="2"/>
                <a:cs typeface="Symbol" charset="2"/>
              </a:rPr>
              <a:t>a</a:t>
            </a:r>
            <a:r>
              <a:rPr lang="en-US" b="0" dirty="0" smtClean="0"/>
              <a:t> / </a:t>
            </a:r>
            <a:r>
              <a:rPr lang="en-US" b="0" u="sng" dirty="0" smtClean="0"/>
              <a:t>n</a:t>
            </a:r>
            <a:r>
              <a:rPr lang="en-US" b="0" baseline="-25000" dirty="0" smtClean="0"/>
              <a:t>1</a:t>
            </a:r>
            <a:r>
              <a:rPr lang="en-US" b="0" dirty="0" smtClean="0"/>
              <a:t>) </a:t>
            </a:r>
            <a:r>
              <a:rPr lang="en-US" b="0" dirty="0" smtClean="0">
                <a:latin typeface="Symbol" charset="2"/>
                <a:cs typeface="Symbol" charset="2"/>
              </a:rPr>
              <a:t>S</a:t>
            </a:r>
            <a:r>
              <a:rPr lang="en-US" b="0" baseline="-25000" dirty="0" smtClean="0"/>
              <a:t>i&lt;d</a:t>
            </a:r>
            <a:r>
              <a:rPr lang="en-US" b="0" dirty="0" smtClean="0"/>
              <a:t> i</a:t>
            </a:r>
            <a:r>
              <a:rPr lang="en-US" b="0" baseline="30000" dirty="0" smtClean="0"/>
              <a:t>1</a:t>
            </a:r>
            <a:r>
              <a:rPr lang="en-US" b="0" baseline="30000" dirty="0"/>
              <a:t>-</a:t>
            </a:r>
            <a:r>
              <a:rPr lang="en-US" b="0" baseline="30000" dirty="0">
                <a:latin typeface="Symbol" charset="2"/>
                <a:cs typeface="Symbol" charset="2"/>
              </a:rPr>
              <a:t>a</a:t>
            </a:r>
            <a:r>
              <a:rPr lang="en-US" b="0" dirty="0" smtClean="0"/>
              <a:t> e</a:t>
            </a:r>
            <a:r>
              <a:rPr lang="en-US" b="0" baseline="30000" dirty="0" smtClean="0"/>
              <a:t>-fi</a:t>
            </a:r>
            <a:r>
              <a:rPr lang="en-US" b="0" dirty="0" smtClean="0"/>
              <a:t>   </a:t>
            </a:r>
          </a:p>
          <a:p>
            <a:pPr>
              <a:lnSpc>
                <a:spcPct val="70000"/>
              </a:lnSpc>
            </a:pPr>
            <a:endParaRPr lang="en-US" b="0" dirty="0"/>
          </a:p>
          <a:p>
            <a:pPr>
              <a:lnSpc>
                <a:spcPct val="70000"/>
              </a:lnSpc>
            </a:pPr>
            <a:r>
              <a:rPr lang="en-US" b="0" dirty="0" smtClean="0"/>
              <a:t>Find </a:t>
            </a:r>
            <a:r>
              <a:rPr lang="en-US" b="0" dirty="0" smtClean="0">
                <a:latin typeface="Symbol" charset="2"/>
                <a:cs typeface="Symbol" charset="2"/>
              </a:rPr>
              <a:t>a</a:t>
            </a:r>
            <a:r>
              <a:rPr lang="en-US" b="0" dirty="0" smtClean="0"/>
              <a:t>* such that	P(</a:t>
            </a:r>
            <a:r>
              <a:rPr lang="en-US" b="0" dirty="0">
                <a:latin typeface="Symbol" charset="2"/>
                <a:cs typeface="Symbol" charset="2"/>
              </a:rPr>
              <a:t>a</a:t>
            </a:r>
            <a:r>
              <a:rPr lang="en-US" b="0" dirty="0"/>
              <a:t>*</a:t>
            </a:r>
            <a:r>
              <a:rPr lang="en-US" b="0" dirty="0" smtClean="0"/>
              <a:t>,∞) = 1</a:t>
            </a:r>
          </a:p>
          <a:p>
            <a:pPr>
              <a:lnSpc>
                <a:spcPct val="70000"/>
              </a:lnSpc>
            </a:pPr>
            <a:r>
              <a:rPr lang="en-US" b="0" dirty="0" smtClean="0"/>
              <a:t>Find d</a:t>
            </a:r>
            <a:r>
              <a:rPr lang="en-US" b="0" baseline="-25000" dirty="0" smtClean="0"/>
              <a:t>50%</a:t>
            </a:r>
            <a:r>
              <a:rPr lang="en-US" b="0" dirty="0" smtClean="0"/>
              <a:t> such that	P(</a:t>
            </a:r>
            <a:r>
              <a:rPr lang="en-US" b="0" dirty="0">
                <a:latin typeface="Symbol" charset="2"/>
                <a:cs typeface="Symbol" charset="2"/>
              </a:rPr>
              <a:t>a</a:t>
            </a:r>
            <a:r>
              <a:rPr lang="en-US" b="0" dirty="0"/>
              <a:t>*</a:t>
            </a:r>
            <a:r>
              <a:rPr lang="en-US" b="0" dirty="0" smtClean="0"/>
              <a:t>,d</a:t>
            </a:r>
            <a:r>
              <a:rPr lang="en-US" b="0" baseline="-25000" dirty="0" smtClean="0"/>
              <a:t>50</a:t>
            </a:r>
            <a:r>
              <a:rPr lang="en-US" b="0" baseline="-25000" dirty="0"/>
              <a:t>%</a:t>
            </a:r>
            <a:r>
              <a:rPr lang="en-US" b="0" dirty="0" smtClean="0"/>
              <a:t>) </a:t>
            </a:r>
            <a:r>
              <a:rPr lang="en-US" b="0" dirty="0"/>
              <a:t>= </a:t>
            </a:r>
            <a:r>
              <a:rPr lang="en-US" b="0" dirty="0" smtClean="0"/>
              <a:t>½</a:t>
            </a:r>
          </a:p>
          <a:p>
            <a:pPr>
              <a:lnSpc>
                <a:spcPct val="70000"/>
              </a:lnSpc>
            </a:pPr>
            <a:r>
              <a:rPr lang="en-US" b="0" dirty="0" smtClean="0"/>
              <a:t>Compute		K = 1/(1 + </a:t>
            </a:r>
            <a:r>
              <a:rPr lang="en-US" b="0" dirty="0" err="1" smtClean="0"/>
              <a:t>ln</a:t>
            </a:r>
            <a:r>
              <a:rPr lang="en-US" b="0" dirty="0"/>
              <a:t>(d</a:t>
            </a:r>
            <a:r>
              <a:rPr lang="en-US" b="0" baseline="-25000" dirty="0"/>
              <a:t>50%</a:t>
            </a:r>
            <a:r>
              <a:rPr lang="en-US" b="0" dirty="0" smtClean="0"/>
              <a:t>)/</a:t>
            </a:r>
            <a:r>
              <a:rPr lang="en-US" b="0" dirty="0" err="1" smtClean="0"/>
              <a:t>ln</a:t>
            </a:r>
            <a:r>
              <a:rPr lang="en-US" b="0" dirty="0" smtClean="0"/>
              <a:t>(f))</a:t>
            </a:r>
          </a:p>
          <a:p>
            <a:pPr>
              <a:lnSpc>
                <a:spcPct val="70000"/>
              </a:lnSpc>
            </a:pPr>
            <a:endParaRPr lang="en-US" b="0" dirty="0" smtClean="0"/>
          </a:p>
          <a:p>
            <a:pPr>
              <a:lnSpc>
                <a:spcPct val="70000"/>
              </a:lnSpc>
            </a:pPr>
            <a:r>
              <a:rPr lang="en-US" b="0" dirty="0" smtClean="0"/>
              <a:t>Non-linear estimate of true degree of vertex v from sample </a:t>
            </a:r>
            <a:r>
              <a:rPr lang="en-US" b="0" u="sng" dirty="0" smtClean="0"/>
              <a:t>d</a:t>
            </a:r>
            <a:r>
              <a:rPr lang="en-US" b="0" dirty="0" smtClean="0"/>
              <a:t>(v)</a:t>
            </a:r>
          </a:p>
          <a:p>
            <a:pPr marL="0" indent="0">
              <a:lnSpc>
                <a:spcPct val="70000"/>
              </a:lnSpc>
              <a:buNone/>
            </a:pPr>
            <a:r>
              <a:rPr lang="en-US" b="0" dirty="0" smtClean="0"/>
              <a:t>	d(v) = </a:t>
            </a:r>
            <a:r>
              <a:rPr lang="en-US" b="0" u="sng" dirty="0" smtClean="0"/>
              <a:t>d</a:t>
            </a:r>
            <a:r>
              <a:rPr lang="en-US" b="0" dirty="0" smtClean="0"/>
              <a:t>(v) / f</a:t>
            </a:r>
            <a:r>
              <a:rPr lang="en-US" b="0" baseline="30000" dirty="0" smtClean="0"/>
              <a:t>1-1/(K </a:t>
            </a:r>
            <a:r>
              <a:rPr lang="en-US" b="0" u="sng" baseline="30000" dirty="0" smtClean="0"/>
              <a:t>d</a:t>
            </a:r>
            <a:r>
              <a:rPr lang="en-US" b="0" baseline="30000" dirty="0" smtClean="0"/>
              <a:t>(v))</a:t>
            </a:r>
          </a:p>
          <a:p>
            <a:pPr>
              <a:lnSpc>
                <a:spcPct val="70000"/>
              </a:lnSpc>
            </a:pPr>
            <a:endParaRPr lang="en-US" b="0" dirty="0"/>
          </a:p>
        </p:txBody>
      </p:sp>
    </p:spTree>
    <p:extLst>
      <p:ext uri="{BB962C8B-B14F-4D97-AF65-F5344CB8AC3E}">
        <p14:creationId xmlns:p14="http://schemas.microsoft.com/office/powerpoint/2010/main" val="522915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38100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solidFill>
                  <a:schemeClr val="bg1"/>
                </a:solidFill>
              </a:rPr>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7" name="Text Box 4"/>
          <p:cNvSpPr txBox="1">
            <a:spLocks noChangeArrowheads="1"/>
          </p:cNvSpPr>
          <p:nvPr/>
        </p:nvSpPr>
        <p:spPr bwMode="auto">
          <a:xfrm>
            <a:off x="5105410" y="3876673"/>
            <a:ext cx="2082805" cy="92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chemeClr val="accent4"/>
                </a:solidFill>
                <a:latin typeface="Helvetica" charset="0"/>
              </a:rPr>
              <a:t>Measured</a:t>
            </a:r>
          </a:p>
          <a:p>
            <a:pPr>
              <a:buFontTx/>
              <a:buChar char="•"/>
            </a:pPr>
            <a:r>
              <a:rPr lang="en-US" sz="1800" b="1" i="1" dirty="0" smtClean="0">
                <a:solidFill>
                  <a:schemeClr val="accent4"/>
                </a:solidFill>
                <a:latin typeface="Helvetica" charset="0"/>
              </a:rPr>
              <a:t>Expected</a:t>
            </a:r>
          </a:p>
          <a:p>
            <a:pPr>
              <a:buFontTx/>
              <a:buChar char="•"/>
            </a:pPr>
            <a:r>
              <a:rPr lang="en-US" sz="1800" b="1" i="1" dirty="0" smtClean="0">
                <a:solidFill>
                  <a:schemeClr val="accent4"/>
                </a:solidFill>
                <a:latin typeface="Helvetica" charset="0"/>
              </a:rPr>
              <a:t>Time Evolution</a:t>
            </a:r>
            <a:endParaRPr lang="en-US" sz="1800" b="1" i="1" dirty="0">
              <a:solidFill>
                <a:schemeClr val="accent4"/>
              </a:solidFill>
              <a:latin typeface="Helvetica" charset="0"/>
            </a:endParaRPr>
          </a:p>
        </p:txBody>
      </p:sp>
    </p:spTree>
    <p:extLst>
      <p:ext uri="{BB962C8B-B14F-4D97-AF65-F5344CB8AC3E}">
        <p14:creationId xmlns:p14="http://schemas.microsoft.com/office/powerpoint/2010/main" val="36480516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Distribution Definitions</a:t>
            </a:r>
            <a:endParaRPr lang="en-US" dirty="0"/>
          </a:p>
        </p:txBody>
      </p:sp>
      <p:sp>
        <p:nvSpPr>
          <p:cNvPr id="3" name="Content Placeholder 2"/>
          <p:cNvSpPr>
            <a:spLocks noGrp="1"/>
          </p:cNvSpPr>
          <p:nvPr>
            <p:ph idx="1"/>
          </p:nvPr>
        </p:nvSpPr>
        <p:spPr/>
        <p:txBody>
          <a:bodyPr/>
          <a:lstStyle/>
          <a:p>
            <a:r>
              <a:rPr lang="en-US" dirty="0" smtClean="0"/>
              <a:t>Label each vertex by degree</a:t>
            </a:r>
          </a:p>
          <a:p>
            <a:endParaRPr lang="en-US" dirty="0" smtClean="0"/>
          </a:p>
          <a:p>
            <a:r>
              <a:rPr lang="en-US" dirty="0" smtClean="0"/>
              <a:t>Count number of edges from </a:t>
            </a:r>
            <a:r>
              <a:rPr lang="en-US" b="0" dirty="0" err="1" smtClean="0"/>
              <a:t>d</a:t>
            </a:r>
            <a:r>
              <a:rPr lang="en-US" b="0" baseline="-25000" dirty="0" err="1" smtClean="0"/>
              <a:t>out</a:t>
            </a:r>
            <a:r>
              <a:rPr lang="en-US" dirty="0" smtClean="0"/>
              <a:t> to </a:t>
            </a:r>
            <a:r>
              <a:rPr lang="en-US" b="0" dirty="0" smtClean="0"/>
              <a:t>d</a:t>
            </a:r>
            <a:r>
              <a:rPr lang="en-US" b="0" baseline="-25000" dirty="0" smtClean="0"/>
              <a:t>in</a:t>
            </a:r>
            <a:r>
              <a:rPr lang="en-US" dirty="0" smtClean="0"/>
              <a:t>: </a:t>
            </a:r>
            <a:r>
              <a:rPr lang="en-US" b="0" dirty="0" smtClean="0"/>
              <a:t>n(</a:t>
            </a:r>
            <a:r>
              <a:rPr lang="en-US" b="0" dirty="0" err="1" smtClean="0"/>
              <a:t>d</a:t>
            </a:r>
            <a:r>
              <a:rPr lang="en-US" b="0" baseline="-25000" dirty="0" err="1" smtClean="0"/>
              <a:t>out</a:t>
            </a:r>
            <a:r>
              <a:rPr lang="en-US" b="0" dirty="0" err="1" smtClean="0"/>
              <a:t>,d</a:t>
            </a:r>
            <a:r>
              <a:rPr lang="en-US" b="0" baseline="-25000" dirty="0" err="1" smtClean="0"/>
              <a:t>in</a:t>
            </a:r>
            <a:r>
              <a:rPr lang="en-US" b="0" dirty="0" smtClean="0"/>
              <a:t>)</a:t>
            </a:r>
          </a:p>
          <a:p>
            <a:endParaRPr lang="en-US" dirty="0" smtClean="0"/>
          </a:p>
          <a:p>
            <a:r>
              <a:rPr lang="en-US" dirty="0" err="1" smtClean="0"/>
              <a:t>Rebin</a:t>
            </a:r>
            <a:r>
              <a:rPr lang="en-US" dirty="0" smtClean="0"/>
              <a:t> based on perfect power law model</a:t>
            </a:r>
          </a:p>
          <a:p>
            <a:endParaRPr lang="en-US" dirty="0" smtClean="0"/>
          </a:p>
          <a:p>
            <a:r>
              <a:rPr lang="en-US" dirty="0" smtClean="0"/>
              <a:t>Can compare measured vs. expected</a:t>
            </a:r>
          </a:p>
        </p:txBody>
      </p:sp>
      <p:sp>
        <p:nvSpPr>
          <p:cNvPr id="4" name="Rectangle 9"/>
          <p:cNvSpPr>
            <a:spLocks noChangeArrowheads="1"/>
          </p:cNvSpPr>
          <p:nvPr/>
        </p:nvSpPr>
        <p:spPr bwMode="auto">
          <a:xfrm>
            <a:off x="530225" y="5338452"/>
            <a:ext cx="8258175" cy="840098"/>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Power law model allows precise quantitative comparison of observed data with a model</a:t>
            </a:r>
            <a:endParaRPr lang="en-US" sz="2000" b="1" dirty="0"/>
          </a:p>
        </p:txBody>
      </p:sp>
    </p:spTree>
    <p:extLst>
      <p:ext uri="{BB962C8B-B14F-4D97-AF65-F5344CB8AC3E}">
        <p14:creationId xmlns:p14="http://schemas.microsoft.com/office/powerpoint/2010/main" val="4167547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256388"/>
            <a:ext cx="4163786" cy="3429000"/>
          </a:xfrm>
          <a:prstGeom prst="rect">
            <a:avLst/>
          </a:prstGeom>
        </p:spPr>
      </p:pic>
      <p:pic>
        <p:nvPicPr>
          <p:cNvPr id="6" name="Picture 5" descr="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243688"/>
            <a:ext cx="4163786" cy="3429000"/>
          </a:xfrm>
          <a:prstGeom prst="rect">
            <a:avLst/>
          </a:prstGeom>
        </p:spPr>
      </p:pic>
      <p:sp>
        <p:nvSpPr>
          <p:cNvPr id="2" name="Title 1"/>
          <p:cNvSpPr>
            <a:spLocks noGrp="1"/>
          </p:cNvSpPr>
          <p:nvPr>
            <p:ph type="title"/>
          </p:nvPr>
        </p:nvSpPr>
        <p:spPr/>
        <p:txBody>
          <a:bodyPr/>
          <a:lstStyle/>
          <a:p>
            <a:r>
              <a:rPr lang="en-US" dirty="0" smtClean="0"/>
              <a:t>Measured Joint Distribution</a:t>
            </a:r>
            <a:endParaRPr lang="en-US" dirty="0"/>
          </a:p>
        </p:txBody>
      </p:sp>
      <p:sp>
        <p:nvSpPr>
          <p:cNvPr id="4" name="Rectangle 9"/>
          <p:cNvSpPr>
            <a:spLocks noChangeArrowheads="1"/>
          </p:cNvSpPr>
          <p:nvPr/>
        </p:nvSpPr>
        <p:spPr bwMode="auto">
          <a:xfrm>
            <a:off x="530225" y="5190504"/>
            <a:ext cx="8258175" cy="69042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Measured distribution is highly sparse</a:t>
            </a:r>
          </a:p>
          <a:p>
            <a:pPr marL="228600" indent="-228600">
              <a:lnSpc>
                <a:spcPct val="90000"/>
              </a:lnSpc>
              <a:spcBef>
                <a:spcPct val="25000"/>
              </a:spcBef>
              <a:buSzPct val="125000"/>
              <a:buFontTx/>
              <a:buChar char="•"/>
            </a:pPr>
            <a:r>
              <a:rPr lang="en-US" sz="1600" b="1" dirty="0" err="1" smtClean="0"/>
              <a:t>Rebinning</a:t>
            </a:r>
            <a:r>
              <a:rPr lang="en-US" sz="1600" b="1" dirty="0" smtClean="0"/>
              <a:t> based on power law fit degree bins makes most bins not empty</a:t>
            </a:r>
            <a:endParaRPr lang="en-US" sz="1600" b="1" dirty="0"/>
          </a:p>
        </p:txBody>
      </p:sp>
      <p:sp>
        <p:nvSpPr>
          <p:cNvPr id="9" name="Rectangle 8"/>
          <p:cNvSpPr/>
          <p:nvPr/>
        </p:nvSpPr>
        <p:spPr>
          <a:xfrm>
            <a:off x="2139647" y="4656900"/>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30523"/>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96620"/>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4932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7843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94193"/>
            <a:ext cx="1262297" cy="369332"/>
          </a:xfrm>
          <a:prstGeom prst="rect">
            <a:avLst/>
          </a:prstGeom>
          <a:solidFill>
            <a:schemeClr val="bg1"/>
          </a:solidFill>
        </p:spPr>
        <p:txBody>
          <a:bodyPr wrap="none">
            <a:spAutoFit/>
          </a:bodyPr>
          <a:lstStyle/>
          <a:p>
            <a:r>
              <a:rPr lang="en-US" sz="1800" b="1" dirty="0" smtClean="0"/>
              <a:t>Measured</a:t>
            </a:r>
            <a:endParaRPr lang="en-US" sz="1800" b="1" dirty="0"/>
          </a:p>
        </p:txBody>
      </p:sp>
      <p:sp>
        <p:nvSpPr>
          <p:cNvPr id="16" name="Rectangle 15"/>
          <p:cNvSpPr/>
          <p:nvPr/>
        </p:nvSpPr>
        <p:spPr>
          <a:xfrm>
            <a:off x="5946061" y="1098645"/>
            <a:ext cx="1967644" cy="369332"/>
          </a:xfrm>
          <a:prstGeom prst="rect">
            <a:avLst/>
          </a:prstGeom>
          <a:solidFill>
            <a:schemeClr val="bg1"/>
          </a:solidFill>
        </p:spPr>
        <p:txBody>
          <a:bodyPr wrap="none">
            <a:spAutoFit/>
          </a:bodyPr>
          <a:lstStyle/>
          <a:p>
            <a:r>
              <a:rPr lang="en-US" sz="1800" b="1" dirty="0" smtClean="0"/>
              <a:t>Measured </a:t>
            </a:r>
            <a:r>
              <a:rPr lang="en-US" sz="1800" b="1" dirty="0" err="1" smtClean="0"/>
              <a:t>Rebin</a:t>
            </a:r>
            <a:endParaRPr lang="en-US" sz="1800" b="1" dirty="0"/>
          </a:p>
        </p:txBody>
      </p:sp>
    </p:spTree>
    <p:extLst>
      <p:ext uri="{BB962C8B-B14F-4D97-AF65-F5344CB8AC3E}">
        <p14:creationId xmlns:p14="http://schemas.microsoft.com/office/powerpoint/2010/main" val="30693789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Ex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246656"/>
            <a:ext cx="4163786" cy="3429000"/>
          </a:xfrm>
          <a:prstGeom prst="rect">
            <a:avLst/>
          </a:prstGeom>
        </p:spPr>
      </p:pic>
      <p:pic>
        <p:nvPicPr>
          <p:cNvPr id="3" name="Picture 2" descr="AddE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246656"/>
            <a:ext cx="4163786" cy="3429000"/>
          </a:xfrm>
          <a:prstGeom prst="rect">
            <a:avLst/>
          </a:prstGeom>
        </p:spPr>
      </p:pic>
      <p:sp>
        <p:nvSpPr>
          <p:cNvPr id="2" name="Title 1"/>
          <p:cNvSpPr>
            <a:spLocks noGrp="1"/>
          </p:cNvSpPr>
          <p:nvPr>
            <p:ph type="title"/>
          </p:nvPr>
        </p:nvSpPr>
        <p:spPr/>
        <p:txBody>
          <a:bodyPr/>
          <a:lstStyle/>
          <a:p>
            <a:r>
              <a:rPr lang="en-US" dirty="0" smtClean="0"/>
              <a:t>Expected Joint Distribution</a:t>
            </a:r>
            <a:endParaRPr lang="en-US" dirty="0"/>
          </a:p>
        </p:txBody>
      </p:sp>
      <p:sp>
        <p:nvSpPr>
          <p:cNvPr id="4" name="Rectangle 9"/>
          <p:cNvSpPr>
            <a:spLocks noChangeArrowheads="1"/>
          </p:cNvSpPr>
          <p:nvPr/>
        </p:nvSpPr>
        <p:spPr bwMode="auto">
          <a:xfrm>
            <a:off x="530225" y="5190503"/>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Using </a:t>
            </a:r>
            <a:r>
              <a:rPr lang="en-US" sz="1600" dirty="0" smtClean="0"/>
              <a:t>n(</a:t>
            </a:r>
            <a:r>
              <a:rPr lang="en-US" sz="1600" dirty="0" err="1" smtClean="0"/>
              <a:t>d</a:t>
            </a:r>
            <a:r>
              <a:rPr lang="en-US" sz="1600" baseline="-25000" dirty="0" err="1" smtClean="0"/>
              <a:t>out</a:t>
            </a:r>
            <a:r>
              <a:rPr lang="en-US" sz="1600" dirty="0" smtClean="0"/>
              <a:t>)</a:t>
            </a:r>
            <a:r>
              <a:rPr lang="en-US" sz="1600" b="1" dirty="0" smtClean="0"/>
              <a:t> and </a:t>
            </a:r>
            <a:r>
              <a:rPr lang="en-US" sz="1600" dirty="0" smtClean="0"/>
              <a:t>n(d</a:t>
            </a:r>
            <a:r>
              <a:rPr lang="en-US" sz="1600" baseline="-25000" dirty="0" smtClean="0"/>
              <a:t>in</a:t>
            </a:r>
            <a:r>
              <a:rPr lang="en-US" sz="1600" dirty="0" smtClean="0"/>
              <a:t>)</a:t>
            </a:r>
            <a:r>
              <a:rPr lang="en-US" sz="1600" b="1" dirty="0" smtClean="0"/>
              <a:t> can compute expected </a:t>
            </a:r>
            <a:r>
              <a:rPr lang="en-US" sz="1600" dirty="0" smtClean="0"/>
              <a:t>n(</a:t>
            </a:r>
            <a:r>
              <a:rPr lang="en-US" sz="1600" dirty="0" err="1" smtClean="0"/>
              <a:t>d</a:t>
            </a:r>
            <a:r>
              <a:rPr lang="en-US" sz="1600" baseline="-25000" dirty="0" err="1" smtClean="0"/>
              <a:t>out</a:t>
            </a:r>
            <a:r>
              <a:rPr lang="en-US" sz="1600" dirty="0" err="1" smtClean="0"/>
              <a:t>,d</a:t>
            </a:r>
            <a:r>
              <a:rPr lang="en-US" sz="1600" baseline="-25000" dirty="0" err="1" smtClean="0"/>
              <a:t>in</a:t>
            </a:r>
            <a:r>
              <a:rPr lang="en-US" sz="1600" dirty="0"/>
              <a:t>) = n(</a:t>
            </a:r>
            <a:r>
              <a:rPr lang="en-US" sz="1600" dirty="0" err="1"/>
              <a:t>d</a:t>
            </a:r>
            <a:r>
              <a:rPr lang="en-US" sz="1600" baseline="-25000" dirty="0" err="1"/>
              <a:t>out</a:t>
            </a:r>
            <a:r>
              <a:rPr lang="en-US" sz="1600" dirty="0" smtClean="0"/>
              <a:t>)</a:t>
            </a:r>
            <a:r>
              <a:rPr lang="en-US" sz="1600" b="1" dirty="0" smtClean="0"/>
              <a:t> </a:t>
            </a:r>
            <a:r>
              <a:rPr lang="en-US" sz="1600" dirty="0" smtClean="0"/>
              <a:t>x</a:t>
            </a:r>
            <a:r>
              <a:rPr lang="en-US" sz="1600" b="1" dirty="0" smtClean="0"/>
              <a:t> </a:t>
            </a:r>
            <a:r>
              <a:rPr lang="en-US" sz="1600" dirty="0"/>
              <a:t>n(d</a:t>
            </a:r>
            <a:r>
              <a:rPr lang="en-US" sz="1600" baseline="-25000" dirty="0"/>
              <a:t>in</a:t>
            </a:r>
            <a:r>
              <a:rPr lang="en-US" sz="1600" dirty="0" smtClean="0"/>
              <a:t>)/M</a:t>
            </a:r>
          </a:p>
        </p:txBody>
      </p:sp>
      <p:sp>
        <p:nvSpPr>
          <p:cNvPr id="9" name="Rectangle 8"/>
          <p:cNvSpPr/>
          <p:nvPr/>
        </p:nvSpPr>
        <p:spPr>
          <a:xfrm>
            <a:off x="2101547"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013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2079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86888"/>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3959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6870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84461"/>
            <a:ext cx="1211014" cy="369332"/>
          </a:xfrm>
          <a:prstGeom prst="rect">
            <a:avLst/>
          </a:prstGeom>
          <a:solidFill>
            <a:schemeClr val="bg1"/>
          </a:solidFill>
        </p:spPr>
        <p:txBody>
          <a:bodyPr wrap="none">
            <a:spAutoFit/>
          </a:bodyPr>
          <a:lstStyle/>
          <a:p>
            <a:r>
              <a:rPr lang="en-US" sz="1800" b="1" dirty="0" smtClean="0"/>
              <a:t>Expected</a:t>
            </a:r>
            <a:endParaRPr lang="en-US" sz="1800" b="1" dirty="0"/>
          </a:p>
        </p:txBody>
      </p:sp>
      <p:sp>
        <p:nvSpPr>
          <p:cNvPr id="16" name="Rectangle 15"/>
          <p:cNvSpPr/>
          <p:nvPr/>
        </p:nvSpPr>
        <p:spPr>
          <a:xfrm>
            <a:off x="5946061" y="1088913"/>
            <a:ext cx="1916360" cy="369332"/>
          </a:xfrm>
          <a:prstGeom prst="rect">
            <a:avLst/>
          </a:prstGeom>
          <a:solidFill>
            <a:schemeClr val="bg1"/>
          </a:solidFill>
        </p:spPr>
        <p:txBody>
          <a:bodyPr wrap="none">
            <a:spAutoFit/>
          </a:bodyPr>
          <a:lstStyle/>
          <a:p>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41085794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dBin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301969"/>
            <a:ext cx="4163786" cy="3429000"/>
          </a:xfrm>
          <a:prstGeom prst="rect">
            <a:avLst/>
          </a:prstGeom>
        </p:spPr>
      </p:pic>
      <p:pic>
        <p:nvPicPr>
          <p:cNvPr id="5" name="Picture 4" descr="AddEx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301969"/>
            <a:ext cx="41637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2101547" y="4715181"/>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705449"/>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76104"/>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84220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9491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12402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989736" y="1114374"/>
            <a:ext cx="2352777" cy="369332"/>
          </a:xfrm>
          <a:prstGeom prst="rect">
            <a:avLst/>
          </a:prstGeom>
          <a:solidFill>
            <a:schemeClr val="bg1"/>
          </a:solidFill>
        </p:spPr>
        <p:txBody>
          <a:bodyPr wrap="none">
            <a:spAutoFit/>
          </a:bodyPr>
          <a:lstStyle/>
          <a:p>
            <a:r>
              <a:rPr lang="en-US" sz="1800" b="1" dirty="0" smtClean="0"/>
              <a:t>Measured/Expected</a:t>
            </a:r>
            <a:endParaRPr lang="en-US" sz="1800" b="1" dirty="0"/>
          </a:p>
        </p:txBody>
      </p:sp>
      <p:sp>
        <p:nvSpPr>
          <p:cNvPr id="16" name="Rectangle 15"/>
          <p:cNvSpPr/>
          <p:nvPr/>
        </p:nvSpPr>
        <p:spPr>
          <a:xfrm>
            <a:off x="5133261" y="1131526"/>
            <a:ext cx="3058124" cy="369332"/>
          </a:xfrm>
          <a:prstGeom prst="rect">
            <a:avLst/>
          </a:prstGeom>
          <a:solidFill>
            <a:schemeClr val="bg1"/>
          </a:solidFill>
        </p:spPr>
        <p:txBody>
          <a:bodyPr wrap="none">
            <a:spAutoFit/>
          </a:bodyPr>
          <a:lstStyle/>
          <a:p>
            <a:r>
              <a:rPr lang="en-US" sz="1800" b="1" dirty="0" smtClean="0"/>
              <a:t>Measured/Expected </a:t>
            </a:r>
            <a:r>
              <a:rPr lang="en-US" sz="1800" b="1" dirty="0" err="1" smtClean="0"/>
              <a:t>Rebin</a:t>
            </a:r>
            <a:endParaRPr lang="en-US" sz="1800" b="1" dirty="0"/>
          </a:p>
        </p:txBody>
      </p:sp>
      <p:sp>
        <p:nvSpPr>
          <p:cNvPr id="17" name="Isosceles Triangle 16"/>
          <p:cNvSpPr/>
          <p:nvPr/>
        </p:nvSpPr>
        <p:spPr bwMode="auto">
          <a:xfrm>
            <a:off x="59182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518369"/>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cxnSp>
        <p:nvCxnSpPr>
          <p:cNvPr id="22" name="Straight Arrow Connector 21"/>
          <p:cNvCxnSpPr/>
          <p:nvPr/>
        </p:nvCxnSpPr>
        <p:spPr bwMode="auto">
          <a:xfrm flipH="1" flipV="1">
            <a:off x="698500" y="1619469"/>
            <a:ext cx="4508500" cy="889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flipH="1">
            <a:off x="3949700" y="1581369"/>
            <a:ext cx="4483100" cy="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H="1">
            <a:off x="939800" y="3384769"/>
            <a:ext cx="5295900" cy="8001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60664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Ratio_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14" y="1193800"/>
            <a:ext cx="4266986" cy="3429000"/>
          </a:xfrm>
          <a:prstGeom prst="rect">
            <a:avLst/>
          </a:prstGeom>
        </p:spPr>
      </p:pic>
      <p:pic>
        <p:nvPicPr>
          <p:cNvPr id="3" name="Picture 2" descr="AddRatio_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1181100"/>
            <a:ext cx="42669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1301447" y="4467312"/>
            <a:ext cx="2237699" cy="369332"/>
          </a:xfrm>
          <a:prstGeom prst="rect">
            <a:avLst/>
          </a:prstGeom>
          <a:solidFill>
            <a:srgbClr val="FFFFFF"/>
          </a:solidFill>
        </p:spPr>
        <p:txBody>
          <a:bodyPr wrap="none">
            <a:spAutoFit/>
          </a:bodyPr>
          <a:lstStyle/>
          <a:p>
            <a:r>
              <a:rPr lang="en-US" sz="1800" dirty="0" smtClean="0"/>
              <a:t>Measured/Expected</a:t>
            </a:r>
            <a:endParaRPr lang="en-US" sz="1800" dirty="0"/>
          </a:p>
        </p:txBody>
      </p:sp>
      <p:sp>
        <p:nvSpPr>
          <p:cNvPr id="10" name="Rectangle 9"/>
          <p:cNvSpPr/>
          <p:nvPr/>
        </p:nvSpPr>
        <p:spPr>
          <a:xfrm>
            <a:off x="5563443" y="4482980"/>
            <a:ext cx="2904949" cy="369332"/>
          </a:xfrm>
          <a:prstGeom prst="rect">
            <a:avLst/>
          </a:prstGeom>
          <a:solidFill>
            <a:srgbClr val="FFFFFF"/>
          </a:solidFill>
        </p:spPr>
        <p:txBody>
          <a:bodyPr wrap="none">
            <a:spAutoFit/>
          </a:bodyPr>
          <a:lstStyle/>
          <a:p>
            <a:r>
              <a:rPr lang="en-US" sz="1800" dirty="0" smtClean="0"/>
              <a:t>Measured/Expected </a:t>
            </a:r>
            <a:r>
              <a:rPr lang="en-US" sz="1800" dirty="0" err="1" smtClean="0"/>
              <a:t>Rebin</a:t>
            </a:r>
            <a:endParaRPr lang="en-US" sz="1800" dirty="0"/>
          </a:p>
        </p:txBody>
      </p:sp>
      <p:sp>
        <p:nvSpPr>
          <p:cNvPr id="11" name="Rectangle 10"/>
          <p:cNvSpPr/>
          <p:nvPr/>
        </p:nvSpPr>
        <p:spPr>
          <a:xfrm rot="16200000">
            <a:off x="-433229" y="2553635"/>
            <a:ext cx="1211126" cy="369332"/>
          </a:xfrm>
          <a:prstGeom prst="rect">
            <a:avLst/>
          </a:prstGeom>
          <a:solidFill>
            <a:srgbClr val="FFFFFF"/>
          </a:solidFill>
        </p:spPr>
        <p:txBody>
          <a:bodyPr wrap="none">
            <a:spAutoFit/>
          </a:bodyPr>
          <a:lstStyle/>
          <a:p>
            <a:r>
              <a:rPr lang="en-US" sz="1800" dirty="0" smtClean="0"/>
              <a:t>Measured</a:t>
            </a:r>
            <a:endParaRPr lang="en-US" sz="1800" dirty="0"/>
          </a:p>
        </p:txBody>
      </p:sp>
      <p:sp>
        <p:nvSpPr>
          <p:cNvPr id="12" name="Rectangle 11"/>
          <p:cNvSpPr/>
          <p:nvPr/>
        </p:nvSpPr>
        <p:spPr>
          <a:xfrm rot="16200000">
            <a:off x="3873551" y="2619732"/>
            <a:ext cx="1878376" cy="369332"/>
          </a:xfrm>
          <a:prstGeom prst="rect">
            <a:avLst/>
          </a:prstGeom>
          <a:solidFill>
            <a:srgbClr val="FFFFFF"/>
          </a:solidFill>
        </p:spPr>
        <p:txBody>
          <a:bodyPr wrap="none">
            <a:spAutoFit/>
          </a:bodyPr>
          <a:lstStyle/>
          <a:p>
            <a:r>
              <a:rPr lang="en-US" sz="1800" dirty="0" smtClean="0"/>
              <a:t>Measured </a:t>
            </a:r>
            <a:r>
              <a:rPr lang="en-US" sz="1800" dirty="0" err="1" smtClean="0"/>
              <a:t>Rebin</a:t>
            </a:r>
            <a:endParaRPr lang="en-US" sz="1800" dirty="0"/>
          </a:p>
        </p:txBody>
      </p:sp>
      <p:sp>
        <p:nvSpPr>
          <p:cNvPr id="17" name="Isosceles Triangle 16"/>
          <p:cNvSpPr/>
          <p:nvPr/>
        </p:nvSpPr>
        <p:spPr bwMode="auto">
          <a:xfrm>
            <a:off x="59182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2959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871224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Goals</a:t>
            </a:r>
          </a:p>
        </p:txBody>
      </p:sp>
      <p:sp>
        <p:nvSpPr>
          <p:cNvPr id="1164291" name="Rectangle 3"/>
          <p:cNvSpPr>
            <a:spLocks noGrp="1" noChangeArrowheads="1"/>
          </p:cNvSpPr>
          <p:nvPr>
            <p:ph type="body" idx="1"/>
          </p:nvPr>
        </p:nvSpPr>
        <p:spPr/>
        <p:txBody>
          <a:bodyPr/>
          <a:lstStyle/>
          <a:p>
            <a:r>
              <a:rPr lang="en-US" dirty="0" smtClean="0"/>
              <a:t>Develop a background model for graphs based on  “perfect” power law</a:t>
            </a:r>
          </a:p>
          <a:p>
            <a:endParaRPr lang="en-US" dirty="0"/>
          </a:p>
          <a:p>
            <a:r>
              <a:rPr lang="en-US" dirty="0" smtClean="0"/>
              <a:t>Examine effects of sampling such a power law</a:t>
            </a:r>
          </a:p>
          <a:p>
            <a:endParaRPr lang="en-US" dirty="0"/>
          </a:p>
          <a:p>
            <a:r>
              <a:rPr lang="en-US" dirty="0" smtClean="0"/>
              <a:t>Develop techniques for comparing real data with a power law model</a:t>
            </a:r>
          </a:p>
          <a:p>
            <a:endParaRPr lang="en-US" dirty="0"/>
          </a:p>
          <a:p>
            <a:r>
              <a:rPr lang="en-US" dirty="0" smtClean="0"/>
              <a:t>Use power law model to measure deviations from background in real data</a:t>
            </a:r>
            <a:endParaRPr lang="en-US" dirty="0"/>
          </a:p>
        </p:txBody>
      </p:sp>
    </p:spTree>
    <p:extLst>
      <p:ext uri="{BB962C8B-B14F-4D97-AF65-F5344CB8AC3E}">
        <p14:creationId xmlns:p14="http://schemas.microsoft.com/office/powerpoint/2010/main" val="3784618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ed_edg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50" y="1030756"/>
            <a:ext cx="4371246" cy="4114800"/>
          </a:xfrm>
          <a:prstGeom prst="rect">
            <a:avLst/>
          </a:prstGeom>
        </p:spPr>
      </p:pic>
      <p:sp>
        <p:nvSpPr>
          <p:cNvPr id="2" name="Title 1"/>
          <p:cNvSpPr>
            <a:spLocks noGrp="1"/>
          </p:cNvSpPr>
          <p:nvPr>
            <p:ph type="title"/>
          </p:nvPr>
        </p:nvSpPr>
        <p:spPr/>
        <p:txBody>
          <a:bodyPr/>
          <a:lstStyle/>
          <a:p>
            <a:r>
              <a:rPr lang="en-US" dirty="0" smtClean="0"/>
              <a:t>Selected Edges</a:t>
            </a:r>
            <a:endParaRPr lang="en-US" dirty="0"/>
          </a:p>
        </p:txBody>
      </p:sp>
      <p:sp>
        <p:nvSpPr>
          <p:cNvPr id="4" name="Rectangle 9"/>
          <p:cNvSpPr>
            <a:spLocks noChangeArrowheads="1"/>
          </p:cNvSpPr>
          <p:nvPr/>
        </p:nvSpPr>
        <p:spPr bwMode="auto">
          <a:xfrm>
            <a:off x="530225" y="55080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Can use to select actual edges that correspond to fluctuations</a:t>
            </a:r>
            <a:endParaRPr lang="en-US" sz="1600" dirty="0"/>
          </a:p>
        </p:txBody>
      </p:sp>
      <p:sp>
        <p:nvSpPr>
          <p:cNvPr id="9" name="Rectangle 8"/>
          <p:cNvSpPr/>
          <p:nvPr/>
        </p:nvSpPr>
        <p:spPr>
          <a:xfrm>
            <a:off x="4171647" y="4964668"/>
            <a:ext cx="1095710" cy="369332"/>
          </a:xfrm>
          <a:prstGeom prst="rect">
            <a:avLst/>
          </a:prstGeom>
          <a:solidFill>
            <a:srgbClr val="FFFFFF"/>
          </a:solidFill>
        </p:spPr>
        <p:txBody>
          <a:bodyPr wrap="none">
            <a:spAutoFit/>
          </a:bodyPr>
          <a:lstStyle/>
          <a:p>
            <a:r>
              <a:rPr lang="en-US" sz="1800" dirty="0" smtClean="0"/>
              <a:t>In Vertex</a:t>
            </a:r>
            <a:endParaRPr lang="en-US" sz="1800" dirty="0"/>
          </a:p>
        </p:txBody>
      </p:sp>
      <p:sp>
        <p:nvSpPr>
          <p:cNvPr id="11" name="Rectangle 10"/>
          <p:cNvSpPr/>
          <p:nvPr/>
        </p:nvSpPr>
        <p:spPr>
          <a:xfrm rot="16200000">
            <a:off x="1579407" y="2796992"/>
            <a:ext cx="1275259" cy="369332"/>
          </a:xfrm>
          <a:prstGeom prst="rect">
            <a:avLst/>
          </a:prstGeom>
          <a:solidFill>
            <a:srgbClr val="FFFFFF"/>
          </a:solidFill>
        </p:spPr>
        <p:txBody>
          <a:bodyPr wrap="none">
            <a:spAutoFit/>
          </a:bodyPr>
          <a:lstStyle/>
          <a:p>
            <a:r>
              <a:rPr lang="en-US" sz="1800" dirty="0" smtClean="0"/>
              <a:t>Out Vertex</a:t>
            </a:r>
            <a:endParaRPr lang="en-US" sz="1800" dirty="0"/>
          </a:p>
        </p:txBody>
      </p:sp>
      <p:sp>
        <p:nvSpPr>
          <p:cNvPr id="17" name="Isosceles Triangle 16"/>
          <p:cNvSpPr/>
          <p:nvPr/>
        </p:nvSpPr>
        <p:spPr bwMode="auto">
          <a:xfrm>
            <a:off x="5918200" y="5613400"/>
            <a:ext cx="139700" cy="120431"/>
          </a:xfrm>
          <a:prstGeom prst="triangle">
            <a:avLst/>
          </a:prstGeom>
          <a:solidFill>
            <a:schemeClr val="bg1"/>
          </a:solidFill>
          <a:ln w="12700" cap="flat" cmpd="sng" algn="ctr">
            <a:solidFill>
              <a:srgbClr val="FF0000"/>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613400"/>
            <a:ext cx="139700" cy="120431"/>
          </a:xfrm>
          <a:prstGeom prst="triangle">
            <a:avLst/>
          </a:prstGeom>
          <a:solidFill>
            <a:schemeClr val="bg1"/>
          </a:solidFill>
          <a:ln w="12700" cap="flat" cmpd="sng" algn="ctr">
            <a:solidFill>
              <a:schemeClr val="accent1">
                <a:lumMod val="75000"/>
              </a:schemeClr>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6134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10405700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asuredToExpectedRandom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3500" y="1079500"/>
            <a:ext cx="6502400" cy="4876800"/>
          </a:xfrm>
          <a:prstGeom prst="rect">
            <a:avLst/>
          </a:prstGeom>
        </p:spPr>
      </p:pic>
      <p:sp>
        <p:nvSpPr>
          <p:cNvPr id="2" name="Title 1"/>
          <p:cNvSpPr>
            <a:spLocks noGrp="1"/>
          </p:cNvSpPr>
          <p:nvPr>
            <p:ph type="title"/>
          </p:nvPr>
        </p:nvSpPr>
        <p:spPr/>
        <p:txBody>
          <a:bodyPr/>
          <a:lstStyle/>
          <a:p>
            <a:r>
              <a:rPr lang="en-US" dirty="0" smtClean="0"/>
              <a:t>Measured/Expected Random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060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998477"/>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5849367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asuredToExpectedLinear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092200"/>
            <a:ext cx="6502400" cy="4876800"/>
          </a:xfrm>
          <a:prstGeom prst="rect">
            <a:avLst/>
          </a:prstGeom>
        </p:spPr>
      </p:pic>
      <p:sp>
        <p:nvSpPr>
          <p:cNvPr id="2" name="Title 1"/>
          <p:cNvSpPr>
            <a:spLocks noGrp="1"/>
          </p:cNvSpPr>
          <p:nvPr>
            <p:ph type="title"/>
          </p:nvPr>
        </p:nvSpPr>
        <p:spPr/>
        <p:txBody>
          <a:bodyPr/>
          <a:lstStyle/>
          <a:p>
            <a:r>
              <a:rPr lang="en-US" dirty="0" smtClean="0"/>
              <a:t>Measured/Expected Linear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4391"/>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1002268"/>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154031055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4724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solidFill>
                  <a:schemeClr val="accent3"/>
                </a:solidFill>
              </a:rPr>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10" y="4743447"/>
            <a:ext cx="2671768"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Degree </a:t>
            </a:r>
            <a:r>
              <a:rPr lang="en-US" sz="1800" b="1" i="1" dirty="0">
                <a:solidFill>
                  <a:srgbClr val="003767"/>
                </a:solidFill>
                <a:latin typeface="Helvetica" charset="0"/>
              </a:rPr>
              <a:t>distributions</a:t>
            </a:r>
          </a:p>
          <a:p>
            <a:pPr>
              <a:buFontTx/>
              <a:buChar char="•"/>
            </a:pPr>
            <a:r>
              <a:rPr lang="en-US" sz="1800" b="1" i="1" dirty="0" smtClean="0">
                <a:solidFill>
                  <a:srgbClr val="003767"/>
                </a:solidFill>
                <a:latin typeface="Helvetica" charset="0"/>
              </a:rPr>
              <a:t>Correlation Graph</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Densification</a:t>
            </a:r>
          </a:p>
          <a:p>
            <a:pPr>
              <a:buFontTx/>
              <a:buChar char="•"/>
            </a:pPr>
            <a:r>
              <a:rPr lang="en-US" sz="1800" b="1" i="1" dirty="0">
                <a:solidFill>
                  <a:srgbClr val="003767"/>
                </a:solidFill>
                <a:latin typeface="Helvetica" charset="0"/>
              </a:rPr>
              <a:t>Joint </a:t>
            </a:r>
            <a:r>
              <a:rPr lang="en-US" sz="1800" b="1" i="1" dirty="0" smtClean="0">
                <a:solidFill>
                  <a:srgbClr val="003767"/>
                </a:solidFill>
                <a:latin typeface="Helvetica" charset="0"/>
              </a:rPr>
              <a:t>distributions</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0187299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Reuter’s Incidence Matrix</a:t>
            </a:r>
            <a:endParaRPr lang="en-US" dirty="0"/>
          </a:p>
        </p:txBody>
      </p:sp>
      <p:sp>
        <p:nvSpPr>
          <p:cNvPr id="3" name="Content Placeholder 2"/>
          <p:cNvSpPr>
            <a:spLocks noGrp="1"/>
          </p:cNvSpPr>
          <p:nvPr>
            <p:ph idx="1"/>
          </p:nvPr>
        </p:nvSpPr>
        <p:spPr>
          <a:xfrm>
            <a:off x="-1" y="1066800"/>
            <a:ext cx="3346185" cy="4114800"/>
          </a:xfrm>
        </p:spPr>
        <p:txBody>
          <a:bodyPr/>
          <a:lstStyle/>
          <a:p>
            <a:pPr>
              <a:lnSpc>
                <a:spcPct val="70000"/>
              </a:lnSpc>
            </a:pPr>
            <a:r>
              <a:rPr lang="en-US" dirty="0" smtClean="0"/>
              <a:t>Entities extracted from Reuter’s Corpus</a:t>
            </a:r>
          </a:p>
          <a:p>
            <a:pPr>
              <a:lnSpc>
                <a:spcPct val="70000"/>
              </a:lnSpc>
            </a:pPr>
            <a:r>
              <a:rPr lang="en-US" dirty="0" smtClean="0"/>
              <a:t>E(</a:t>
            </a:r>
            <a:r>
              <a:rPr lang="en-US" dirty="0" err="1" smtClean="0"/>
              <a:t>i,j</a:t>
            </a:r>
            <a:r>
              <a:rPr lang="en-US" dirty="0" smtClean="0"/>
              <a:t>) = # times entity appeared in document</a:t>
            </a:r>
          </a:p>
          <a:p>
            <a:pPr>
              <a:lnSpc>
                <a:spcPct val="70000"/>
              </a:lnSpc>
            </a:pPr>
            <a:endParaRPr lang="en-US" dirty="0" smtClean="0"/>
          </a:p>
          <a:p>
            <a:pPr>
              <a:lnSpc>
                <a:spcPct val="70000"/>
              </a:lnSpc>
            </a:pPr>
            <a:r>
              <a:rPr lang="en-US" b="0" dirty="0" err="1" smtClean="0"/>
              <a:t>N</a:t>
            </a:r>
            <a:r>
              <a:rPr lang="en-US" b="0" baseline="-25000" dirty="0" err="1" smtClean="0"/>
              <a:t>doc</a:t>
            </a:r>
            <a:r>
              <a:rPr lang="en-US" b="0" baseline="-25000" dirty="0" smtClean="0"/>
              <a:t> </a:t>
            </a:r>
            <a:r>
              <a:rPr lang="en-US" b="0" dirty="0" smtClean="0"/>
              <a:t>  = 797677</a:t>
            </a:r>
          </a:p>
          <a:p>
            <a:pPr>
              <a:lnSpc>
                <a:spcPct val="70000"/>
              </a:lnSpc>
            </a:pPr>
            <a:r>
              <a:rPr lang="en-US" b="0" dirty="0" err="1" smtClean="0"/>
              <a:t>N</a:t>
            </a:r>
            <a:r>
              <a:rPr lang="en-US" b="0" baseline="-25000" dirty="0" err="1" smtClean="0"/>
              <a:t>ent</a:t>
            </a:r>
            <a:r>
              <a:rPr lang="en-US" b="0" dirty="0" smtClean="0"/>
              <a:t>   =  47576</a:t>
            </a:r>
          </a:p>
          <a:p>
            <a:pPr>
              <a:lnSpc>
                <a:spcPct val="70000"/>
              </a:lnSpc>
            </a:pPr>
            <a:r>
              <a:rPr lang="en-US" b="0" dirty="0"/>
              <a:t>M </a:t>
            </a:r>
            <a:r>
              <a:rPr lang="en-US" b="0" dirty="0" smtClean="0"/>
              <a:t>     = </a:t>
            </a:r>
            <a:r>
              <a:rPr lang="en-US" b="0" dirty="0"/>
              <a:t>6132286</a:t>
            </a:r>
            <a:endParaRPr lang="en-US" b="0" dirty="0" smtClean="0"/>
          </a:p>
          <a:p>
            <a:pPr>
              <a:lnSpc>
                <a:spcPct val="70000"/>
              </a:lnSpc>
            </a:pPr>
            <a:endParaRPr lang="en-US" dirty="0" smtClean="0"/>
          </a:p>
          <a:p>
            <a:pPr>
              <a:lnSpc>
                <a:spcPct val="70000"/>
              </a:lnSpc>
            </a:pPr>
            <a:r>
              <a:rPr lang="en-US" dirty="0" smtClean="0"/>
              <a:t>Four entity classes with different statistics</a:t>
            </a:r>
          </a:p>
          <a:p>
            <a:pPr lvl="1">
              <a:lnSpc>
                <a:spcPct val="70000"/>
              </a:lnSpc>
            </a:pPr>
            <a:r>
              <a:rPr lang="en-US" dirty="0" smtClean="0"/>
              <a:t>LOCATION</a:t>
            </a:r>
          </a:p>
          <a:p>
            <a:pPr lvl="1">
              <a:lnSpc>
                <a:spcPct val="70000"/>
              </a:lnSpc>
            </a:pPr>
            <a:r>
              <a:rPr lang="en-US" dirty="0" smtClean="0"/>
              <a:t>ORGANZATION</a:t>
            </a:r>
          </a:p>
          <a:p>
            <a:pPr lvl="1">
              <a:lnSpc>
                <a:spcPct val="70000"/>
              </a:lnSpc>
            </a:pPr>
            <a:r>
              <a:rPr lang="en-US" dirty="0" smtClean="0"/>
              <a:t>PERSON</a:t>
            </a:r>
          </a:p>
          <a:p>
            <a:pPr lvl="1">
              <a:lnSpc>
                <a:spcPct val="70000"/>
              </a:lnSpc>
            </a:pPr>
            <a:r>
              <a:rPr lang="en-US" dirty="0" smtClean="0"/>
              <a:t>TIME</a:t>
            </a:r>
          </a:p>
        </p:txBody>
      </p:sp>
      <p:sp>
        <p:nvSpPr>
          <p:cNvPr id="4" name="Rectangle 9"/>
          <p:cNvSpPr>
            <a:spLocks noChangeArrowheads="1"/>
          </p:cNvSpPr>
          <p:nvPr/>
        </p:nvSpPr>
        <p:spPr bwMode="auto">
          <a:xfrm>
            <a:off x="66169" y="5866420"/>
            <a:ext cx="8897699" cy="42121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Fit power law model to each entity class</a:t>
            </a:r>
            <a:endParaRPr lang="en-US" sz="2000" b="1" dirty="0"/>
          </a:p>
        </p:txBody>
      </p:sp>
      <p:pic>
        <p:nvPicPr>
          <p:cNvPr id="5" name="Picture 4" descr="E.pdf"/>
          <p:cNvPicPr>
            <a:picLocks noChangeAspect="1"/>
          </p:cNvPicPr>
          <p:nvPr/>
        </p:nvPicPr>
        <p:blipFill rotWithShape="1">
          <a:blip r:embed="rId3">
            <a:extLst>
              <a:ext uri="{28A0092B-C50C-407E-A947-70E740481C1C}">
                <a14:useLocalDpi xmlns:a14="http://schemas.microsoft.com/office/drawing/2010/main" val="0"/>
              </a:ext>
            </a:extLst>
          </a:blip>
          <a:srcRect l="11827" r="4662" b="2145"/>
          <a:stretch/>
        </p:blipFill>
        <p:spPr>
          <a:xfrm>
            <a:off x="3737653" y="1307310"/>
            <a:ext cx="5307570" cy="4473923"/>
          </a:xfrm>
          <a:prstGeom prst="rect">
            <a:avLst/>
          </a:prstGeom>
        </p:spPr>
      </p:pic>
      <p:sp>
        <p:nvSpPr>
          <p:cNvPr id="6" name="Rectangle 5"/>
          <p:cNvSpPr/>
          <p:nvPr/>
        </p:nvSpPr>
        <p:spPr>
          <a:xfrm>
            <a:off x="3664185" y="1069421"/>
            <a:ext cx="1108822" cy="307777"/>
          </a:xfrm>
          <a:prstGeom prst="rect">
            <a:avLst/>
          </a:prstGeom>
        </p:spPr>
        <p:txBody>
          <a:bodyPr wrap="none">
            <a:spAutoFit/>
          </a:bodyPr>
          <a:lstStyle/>
          <a:p>
            <a:r>
              <a:rPr lang="en-US" sz="1400" b="1" dirty="0" smtClean="0"/>
              <a:t>LOCATION</a:t>
            </a:r>
            <a:endParaRPr lang="en-US" sz="1400" b="1" dirty="0"/>
          </a:p>
        </p:txBody>
      </p:sp>
      <p:cxnSp>
        <p:nvCxnSpPr>
          <p:cNvPr id="8" name="Straight Connector 7"/>
          <p:cNvCxnSpPr/>
          <p:nvPr/>
        </p:nvCxnSpPr>
        <p:spPr bwMode="auto">
          <a:xfrm>
            <a:off x="3759101" y="1346481"/>
            <a:ext cx="938500"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712287" y="1345872"/>
            <a:ext cx="97526"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4612261" y="1073908"/>
            <a:ext cx="1441333" cy="307777"/>
          </a:xfrm>
          <a:prstGeom prst="rect">
            <a:avLst/>
          </a:prstGeom>
        </p:spPr>
        <p:txBody>
          <a:bodyPr wrap="none">
            <a:spAutoFit/>
          </a:bodyPr>
          <a:lstStyle/>
          <a:p>
            <a:r>
              <a:rPr lang="en-US" sz="1400" b="1" dirty="0" smtClean="0">
                <a:solidFill>
                  <a:srgbClr val="FF0000"/>
                </a:solidFill>
              </a:rPr>
              <a:t>ORGANIZTION</a:t>
            </a:r>
            <a:endParaRPr lang="en-US" sz="1400" b="1" dirty="0">
              <a:solidFill>
                <a:srgbClr val="FF0000"/>
              </a:solidFill>
            </a:endParaRPr>
          </a:p>
        </p:txBody>
      </p:sp>
      <p:cxnSp>
        <p:nvCxnSpPr>
          <p:cNvPr id="12" name="Straight Connector 11"/>
          <p:cNvCxnSpPr/>
          <p:nvPr/>
        </p:nvCxnSpPr>
        <p:spPr bwMode="auto">
          <a:xfrm>
            <a:off x="4839801" y="1345872"/>
            <a:ext cx="2943629"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5953720" y="1073910"/>
            <a:ext cx="942874" cy="307777"/>
          </a:xfrm>
          <a:prstGeom prst="rect">
            <a:avLst/>
          </a:prstGeom>
        </p:spPr>
        <p:txBody>
          <a:bodyPr wrap="none">
            <a:spAutoFit/>
          </a:bodyPr>
          <a:lstStyle/>
          <a:p>
            <a:r>
              <a:rPr lang="en-US" sz="1400" b="1" dirty="0" smtClean="0"/>
              <a:t>PERSON</a:t>
            </a:r>
            <a:endParaRPr lang="en-US" sz="1400" b="1" dirty="0"/>
          </a:p>
        </p:txBody>
      </p:sp>
      <p:cxnSp>
        <p:nvCxnSpPr>
          <p:cNvPr id="16" name="Straight Connector 15"/>
          <p:cNvCxnSpPr/>
          <p:nvPr/>
        </p:nvCxnSpPr>
        <p:spPr bwMode="auto">
          <a:xfrm>
            <a:off x="7802600" y="1345262"/>
            <a:ext cx="1184558"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p:cNvSpPr/>
          <p:nvPr/>
        </p:nvSpPr>
        <p:spPr>
          <a:xfrm>
            <a:off x="8085207" y="1073297"/>
            <a:ext cx="613519" cy="307777"/>
          </a:xfrm>
          <a:prstGeom prst="rect">
            <a:avLst/>
          </a:prstGeom>
        </p:spPr>
        <p:txBody>
          <a:bodyPr wrap="none">
            <a:spAutoFit/>
          </a:bodyPr>
          <a:lstStyle/>
          <a:p>
            <a:r>
              <a:rPr lang="en-US" sz="1400" b="1" dirty="0" smtClean="0">
                <a:solidFill>
                  <a:srgbClr val="FF0000"/>
                </a:solidFill>
              </a:rPr>
              <a:t>TIME</a:t>
            </a:r>
            <a:endParaRPr lang="en-US" sz="1400" b="1" dirty="0">
              <a:solidFill>
                <a:srgbClr val="FF0000"/>
              </a:solidFill>
            </a:endParaRPr>
          </a:p>
        </p:txBody>
      </p:sp>
      <p:sp>
        <p:nvSpPr>
          <p:cNvPr id="19" name="Rectangle 18"/>
          <p:cNvSpPr/>
          <p:nvPr/>
        </p:nvSpPr>
        <p:spPr>
          <a:xfrm rot="16200000">
            <a:off x="2941032" y="3507962"/>
            <a:ext cx="1221909" cy="307777"/>
          </a:xfrm>
          <a:prstGeom prst="rect">
            <a:avLst/>
          </a:prstGeom>
        </p:spPr>
        <p:txBody>
          <a:bodyPr wrap="none">
            <a:spAutoFit/>
          </a:bodyPr>
          <a:lstStyle/>
          <a:p>
            <a:r>
              <a:rPr lang="en-US" sz="1400" b="1" dirty="0" smtClean="0"/>
              <a:t>DOCUMENT</a:t>
            </a:r>
            <a:endParaRPr lang="en-US" sz="1400" b="1" dirty="0"/>
          </a:p>
        </p:txBody>
      </p:sp>
      <p:sp>
        <p:nvSpPr>
          <p:cNvPr id="20" name="Rectangle 19"/>
          <p:cNvSpPr/>
          <p:nvPr/>
        </p:nvSpPr>
        <p:spPr>
          <a:xfrm>
            <a:off x="6014734" y="2844049"/>
            <a:ext cx="868948" cy="1323439"/>
          </a:xfrm>
          <a:prstGeom prst="rect">
            <a:avLst/>
          </a:prstGeom>
        </p:spPr>
        <p:txBody>
          <a:bodyPr wrap="none">
            <a:spAutoFit/>
          </a:bodyPr>
          <a:lstStyle/>
          <a:p>
            <a:r>
              <a:rPr lang="en-US" sz="8000" b="1" dirty="0" smtClean="0"/>
              <a:t>E</a:t>
            </a:r>
            <a:endParaRPr lang="en-US" sz="8000" b="1" dirty="0"/>
          </a:p>
        </p:txBody>
      </p:sp>
    </p:spTree>
    <p:extLst>
      <p:ext uri="{BB962C8B-B14F-4D97-AF65-F5344CB8AC3E}">
        <p14:creationId xmlns:p14="http://schemas.microsoft.com/office/powerpoint/2010/main" val="104075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E(:,LOCATION) Degree Distribution</a:t>
            </a:r>
            <a:endParaRPr lang="en-US" dirty="0"/>
          </a:p>
        </p:txBody>
      </p:sp>
      <p:pic>
        <p:nvPicPr>
          <p:cNvPr id="5" name="Picture 4" descr="LOCATION_dist.pdf"/>
          <p:cNvPicPr>
            <a:picLocks noChangeAspect="1"/>
          </p:cNvPicPr>
          <p:nvPr/>
        </p:nvPicPr>
        <p:blipFill rotWithShape="1">
          <a:blip r:embed="rId3">
            <a:extLst>
              <a:ext uri="{28A0092B-C50C-407E-A947-70E740481C1C}">
                <a14:useLocalDpi xmlns:a14="http://schemas.microsoft.com/office/drawing/2010/main" val="0"/>
              </a:ext>
            </a:extLst>
          </a:blip>
          <a:srcRect t="1755"/>
          <a:stretch/>
        </p:blipFill>
        <p:spPr>
          <a:xfrm>
            <a:off x="1064782" y="1089660"/>
            <a:ext cx="6967968" cy="3987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31978311"/>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796414</a:t>
                      </a:r>
                      <a:endParaRPr lang="en-US" sz="1400" b="0" dirty="0">
                        <a:solidFill>
                          <a:schemeClr val="tx1"/>
                        </a:solidFill>
                      </a:endParaRPr>
                    </a:p>
                  </a:txBody>
                  <a:tcPr/>
                </a:tc>
                <a:tc>
                  <a:txBody>
                    <a:bodyPr/>
                    <a:lstStyle/>
                    <a:p>
                      <a:pPr algn="ctr"/>
                      <a:r>
                        <a:rPr lang="en-US" sz="1400" b="0" dirty="0" smtClean="0">
                          <a:solidFill>
                            <a:schemeClr val="tx1"/>
                          </a:solidFill>
                        </a:rPr>
                        <a:t>5.89</a:t>
                      </a:r>
                      <a:endParaRPr lang="en-US" sz="1400" b="0" dirty="0">
                        <a:solidFill>
                          <a:schemeClr val="tx1"/>
                        </a:solidFill>
                      </a:endParaRPr>
                    </a:p>
                  </a:txBody>
                  <a:tcPr/>
                </a:tc>
                <a:tc>
                  <a:txBody>
                    <a:bodyPr/>
                    <a:lstStyle/>
                    <a:p>
                      <a:pPr algn="ctr"/>
                      <a:r>
                        <a:rPr lang="en-US" sz="1400" b="0" dirty="0" smtClean="0">
                          <a:solidFill>
                            <a:schemeClr val="tx1"/>
                          </a:solidFill>
                        </a:rPr>
                        <a:t>1.70</a:t>
                      </a:r>
                      <a:endParaRPr lang="en-US" sz="1400" b="0" dirty="0">
                        <a:solidFill>
                          <a:schemeClr val="tx1"/>
                        </a:solidFill>
                      </a:endParaRPr>
                    </a:p>
                  </a:txBody>
                  <a:tcPr/>
                </a:tc>
                <a:tc>
                  <a:txBody>
                    <a:bodyPr/>
                    <a:lstStyle/>
                    <a:p>
                      <a:pPr algn="ctr"/>
                      <a:r>
                        <a:rPr lang="en-US" sz="1400" b="0" dirty="0" smtClean="0">
                          <a:solidFill>
                            <a:schemeClr val="accent2"/>
                          </a:solidFill>
                        </a:rPr>
                        <a:t>4699280</a:t>
                      </a:r>
                      <a:endParaRPr lang="en-US" sz="1400" b="0" dirty="0">
                        <a:solidFill>
                          <a:schemeClr val="accent2"/>
                        </a:solidFill>
                      </a:endParaRPr>
                    </a:p>
                  </a:txBody>
                  <a:tcPr/>
                </a:tc>
                <a:tc>
                  <a:txBody>
                    <a:bodyPr/>
                    <a:lstStyle/>
                    <a:p>
                      <a:pPr algn="ctr"/>
                      <a:r>
                        <a:rPr lang="en-US" sz="1400" b="0" dirty="0" smtClean="0">
                          <a:solidFill>
                            <a:srgbClr val="00AE00"/>
                          </a:solidFill>
                        </a:rPr>
                        <a:t>811364</a:t>
                      </a:r>
                      <a:endParaRPr lang="en-US" sz="1400" b="0" dirty="0">
                        <a:solidFill>
                          <a:srgbClr val="00AE00"/>
                        </a:solidFill>
                      </a:endParaRPr>
                    </a:p>
                  </a:txBody>
                  <a:tcPr/>
                </a:tc>
                <a:tc>
                  <a:txBody>
                    <a:bodyPr/>
                    <a:lstStyle/>
                    <a:p>
                      <a:pPr algn="ctr"/>
                      <a:r>
                        <a:rPr lang="en-US" sz="1400" b="0" dirty="0" smtClean="0">
                          <a:solidFill>
                            <a:srgbClr val="00AE00"/>
                          </a:solidFill>
                        </a:rPr>
                        <a:t>5.79</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1786</a:t>
                      </a:r>
                      <a:endParaRPr lang="en-US" sz="1400" b="0" dirty="0">
                        <a:solidFill>
                          <a:schemeClr val="tx1"/>
                        </a:solidFill>
                      </a:endParaRPr>
                    </a:p>
                  </a:txBody>
                  <a:tcPr/>
                </a:tc>
                <a:tc>
                  <a:txBody>
                    <a:bodyPr/>
                    <a:lstStyle/>
                    <a:p>
                      <a:pPr algn="ctr"/>
                      <a:r>
                        <a:rPr lang="en-US" sz="1400" b="0" dirty="0" smtClean="0">
                          <a:solidFill>
                            <a:schemeClr val="tx1"/>
                          </a:solidFill>
                        </a:rPr>
                        <a:t>2628</a:t>
                      </a:r>
                      <a:endParaRPr lang="en-US" sz="1400" b="0" dirty="0">
                        <a:solidFill>
                          <a:schemeClr val="tx1"/>
                        </a:solidFill>
                      </a:endParaRPr>
                    </a:p>
                  </a:txBody>
                  <a:tcPr/>
                </a:tc>
                <a:tc>
                  <a:txBody>
                    <a:bodyPr/>
                    <a:lstStyle/>
                    <a:p>
                      <a:pPr algn="ctr"/>
                      <a:r>
                        <a:rPr lang="en-US" sz="1400" b="0" dirty="0" smtClean="0">
                          <a:solidFill>
                            <a:schemeClr val="tx1"/>
                          </a:solidFill>
                        </a:rPr>
                        <a:t>0.47</a:t>
                      </a:r>
                      <a:endParaRPr lang="en-US" sz="1400" b="0" dirty="0">
                        <a:solidFill>
                          <a:schemeClr val="tx1"/>
                        </a:solidFill>
                      </a:endParaRPr>
                    </a:p>
                  </a:txBody>
                  <a:tcPr/>
                </a:tc>
                <a:tc>
                  <a:txBody>
                    <a:bodyPr/>
                    <a:lstStyle/>
                    <a:p>
                      <a:pPr algn="ctr"/>
                      <a:r>
                        <a:rPr lang="en-US" sz="1400" b="0" dirty="0" smtClean="0">
                          <a:solidFill>
                            <a:schemeClr val="accent2"/>
                          </a:solidFill>
                        </a:rPr>
                        <a:t>4696734</a:t>
                      </a:r>
                      <a:endParaRPr lang="en-US" sz="1400" b="0" dirty="0">
                        <a:solidFill>
                          <a:schemeClr val="accent2"/>
                        </a:solidFill>
                      </a:endParaRPr>
                    </a:p>
                  </a:txBody>
                  <a:tcPr/>
                </a:tc>
                <a:tc>
                  <a:txBody>
                    <a:bodyPr/>
                    <a:lstStyle/>
                    <a:p>
                      <a:pPr algn="ctr"/>
                      <a:r>
                        <a:rPr lang="en-US" sz="1400" b="0" dirty="0" smtClean="0">
                          <a:solidFill>
                            <a:srgbClr val="FF0000"/>
                          </a:solidFill>
                        </a:rPr>
                        <a:t>3680</a:t>
                      </a:r>
                      <a:endParaRPr lang="en-US" sz="1400" b="0" dirty="0">
                        <a:solidFill>
                          <a:srgbClr val="FF0000"/>
                        </a:solidFill>
                      </a:endParaRPr>
                    </a:p>
                  </a:txBody>
                  <a:tcPr/>
                </a:tc>
                <a:tc>
                  <a:txBody>
                    <a:bodyPr/>
                    <a:lstStyle/>
                    <a:p>
                      <a:pPr algn="ctr"/>
                      <a:r>
                        <a:rPr lang="en-US" sz="1400" b="0" dirty="0" smtClean="0">
                          <a:solidFill>
                            <a:srgbClr val="FF0000"/>
                          </a:solidFill>
                        </a:rPr>
                        <a:t>1276</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3514347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E(:,ORGANIZATION) Degree Distribution</a:t>
            </a:r>
            <a:endParaRPr lang="en-US" dirty="0"/>
          </a:p>
        </p:txBody>
      </p:sp>
      <p:pic>
        <p:nvPicPr>
          <p:cNvPr id="3" name="Picture 2" descr="ORGANIZATION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117600" y="1165859"/>
            <a:ext cx="6921500" cy="39513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52504279"/>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69919</a:t>
                      </a:r>
                      <a:endParaRPr lang="en-US" sz="1400" b="0" dirty="0">
                        <a:solidFill>
                          <a:schemeClr val="tx1"/>
                        </a:solidFill>
                      </a:endParaRPr>
                    </a:p>
                  </a:txBody>
                  <a:tcPr/>
                </a:tc>
                <a:tc>
                  <a:txBody>
                    <a:bodyPr/>
                    <a:lstStyle/>
                    <a:p>
                      <a:pPr algn="ctr"/>
                      <a:r>
                        <a:rPr lang="en-US" sz="1400" b="0" dirty="0" smtClean="0">
                          <a:solidFill>
                            <a:schemeClr val="tx1"/>
                          </a:solidFill>
                        </a:rPr>
                        <a:t>2.75</a:t>
                      </a:r>
                      <a:endParaRPr lang="en-US" sz="1400" b="0" dirty="0">
                        <a:solidFill>
                          <a:schemeClr val="tx1"/>
                        </a:solidFill>
                      </a:endParaRPr>
                    </a:p>
                  </a:txBody>
                  <a:tcPr/>
                </a:tc>
                <a:tc>
                  <a:txBody>
                    <a:bodyPr/>
                    <a:lstStyle/>
                    <a:p>
                      <a:pPr algn="ctr"/>
                      <a:r>
                        <a:rPr lang="en-US" sz="1400" b="0" dirty="0" smtClean="0">
                          <a:solidFill>
                            <a:schemeClr val="tx1"/>
                          </a:solidFill>
                        </a:rPr>
                        <a:t>2.22</a:t>
                      </a:r>
                      <a:endParaRPr lang="en-US" sz="1400" b="0" dirty="0">
                        <a:solidFill>
                          <a:schemeClr val="tx1"/>
                        </a:solidFill>
                      </a:endParaRPr>
                    </a:p>
                  </a:txBody>
                  <a:tcPr/>
                </a:tc>
                <a:tc>
                  <a:txBody>
                    <a:bodyPr/>
                    <a:lstStyle/>
                    <a:p>
                      <a:pPr algn="ctr"/>
                      <a:r>
                        <a:rPr lang="en-US" sz="1400" b="0" dirty="0" smtClean="0">
                          <a:solidFill>
                            <a:schemeClr val="accent2"/>
                          </a:solidFill>
                        </a:rPr>
                        <a:t>185800</a:t>
                      </a:r>
                      <a:endParaRPr lang="en-US" sz="1400" b="0" dirty="0">
                        <a:solidFill>
                          <a:schemeClr val="accent2"/>
                        </a:solidFill>
                      </a:endParaRPr>
                    </a:p>
                  </a:txBody>
                  <a:tcPr/>
                </a:tc>
                <a:tc>
                  <a:txBody>
                    <a:bodyPr/>
                    <a:lstStyle/>
                    <a:p>
                      <a:pPr algn="ctr"/>
                      <a:r>
                        <a:rPr lang="en-US" sz="1400" b="0" dirty="0" smtClean="0">
                          <a:solidFill>
                            <a:schemeClr val="tx1"/>
                          </a:solidFill>
                        </a:rPr>
                        <a:t>85835</a:t>
                      </a:r>
                      <a:endParaRPr lang="en-US" sz="1400" b="0" dirty="0">
                        <a:solidFill>
                          <a:schemeClr val="tx1"/>
                        </a:solidFill>
                      </a:endParaRPr>
                    </a:p>
                  </a:txBody>
                  <a:tcPr/>
                </a:tc>
                <a:tc>
                  <a:txBody>
                    <a:bodyPr/>
                    <a:lstStyle/>
                    <a:p>
                      <a:pPr algn="ctr"/>
                      <a:r>
                        <a:rPr lang="en-US" sz="1400" b="0" dirty="0" smtClean="0">
                          <a:solidFill>
                            <a:schemeClr val="tx1"/>
                          </a:solidFill>
                        </a:rPr>
                        <a:t>2.16</a:t>
                      </a:r>
                      <a:endParaRPr lang="en-US" sz="1400" b="0" dirty="0">
                        <a:solidFill>
                          <a:schemeClr val="tx1"/>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141</a:t>
                      </a:r>
                      <a:endParaRPr lang="en-US" sz="1400" b="0" dirty="0">
                        <a:solidFill>
                          <a:schemeClr val="tx1"/>
                        </a:solidFill>
                      </a:endParaRPr>
                    </a:p>
                  </a:txBody>
                  <a:tcPr/>
                </a:tc>
                <a:tc>
                  <a:txBody>
                    <a:bodyPr/>
                    <a:lstStyle/>
                    <a:p>
                      <a:pPr algn="ctr"/>
                      <a:r>
                        <a:rPr lang="en-US" sz="1400" b="0" dirty="0" smtClean="0">
                          <a:solidFill>
                            <a:schemeClr val="tx1"/>
                          </a:solidFill>
                        </a:rPr>
                        <a:t>1364</a:t>
                      </a:r>
                      <a:endParaRPr lang="en-US" sz="1400" b="0" dirty="0">
                        <a:solidFill>
                          <a:schemeClr val="tx1"/>
                        </a:solidFill>
                      </a:endParaRPr>
                    </a:p>
                  </a:txBody>
                  <a:tcPr/>
                </a:tc>
                <a:tc>
                  <a:txBody>
                    <a:bodyPr/>
                    <a:lstStyle/>
                    <a:p>
                      <a:pPr algn="ctr"/>
                      <a:r>
                        <a:rPr lang="en-US" sz="1400" b="0" dirty="0" smtClean="0">
                          <a:solidFill>
                            <a:schemeClr val="tx1"/>
                          </a:solidFill>
                        </a:rPr>
                        <a:t>0.32</a:t>
                      </a:r>
                      <a:endParaRPr lang="en-US" sz="1400" b="0" dirty="0">
                        <a:solidFill>
                          <a:schemeClr val="tx1"/>
                        </a:solidFill>
                      </a:endParaRPr>
                    </a:p>
                  </a:txBody>
                  <a:tcPr/>
                </a:tc>
                <a:tc>
                  <a:txBody>
                    <a:bodyPr/>
                    <a:lstStyle/>
                    <a:p>
                      <a:pPr algn="ctr"/>
                      <a:r>
                        <a:rPr lang="en-US" sz="1400" b="0" dirty="0" smtClean="0">
                          <a:solidFill>
                            <a:schemeClr val="accent2"/>
                          </a:solidFill>
                        </a:rPr>
                        <a:t>191943</a:t>
                      </a:r>
                      <a:endParaRPr lang="en-US" sz="1400" b="0" dirty="0">
                        <a:solidFill>
                          <a:schemeClr val="accent2"/>
                        </a:solidFill>
                      </a:endParaRPr>
                    </a:p>
                  </a:txBody>
                  <a:tcPr/>
                </a:tc>
                <a:tc>
                  <a:txBody>
                    <a:bodyPr/>
                    <a:lstStyle/>
                    <a:p>
                      <a:pPr algn="ctr"/>
                      <a:r>
                        <a:rPr lang="en-US" sz="1400" b="0" dirty="0" smtClean="0">
                          <a:solidFill>
                            <a:schemeClr val="tx1"/>
                          </a:solidFill>
                        </a:rPr>
                        <a:t>205</a:t>
                      </a:r>
                      <a:endParaRPr lang="en-US" sz="1400" b="0" dirty="0">
                        <a:solidFill>
                          <a:schemeClr val="tx1"/>
                        </a:solidFill>
                      </a:endParaRPr>
                    </a:p>
                  </a:txBody>
                  <a:tcPr/>
                </a:tc>
                <a:tc>
                  <a:txBody>
                    <a:bodyPr/>
                    <a:lstStyle/>
                    <a:p>
                      <a:pPr algn="ctr"/>
                      <a:r>
                        <a:rPr lang="en-US" sz="1400" b="0" dirty="0" smtClean="0">
                          <a:solidFill>
                            <a:schemeClr val="tx1"/>
                          </a:solidFill>
                        </a:rPr>
                        <a:t>936</a:t>
                      </a:r>
                      <a:endParaRPr lang="en-US" sz="1400" b="0" dirty="0">
                        <a:solidFill>
                          <a:schemeClr val="tx1"/>
                        </a:solidFill>
                      </a:endParaRPr>
                    </a:p>
                  </a:txBody>
                  <a:tcPr/>
                </a:tc>
              </a:tr>
            </a:tbl>
          </a:graphicData>
        </a:graphic>
      </p:graphicFrame>
    </p:spTree>
    <p:extLst>
      <p:ext uri="{BB962C8B-B14F-4D97-AF65-F5344CB8AC3E}">
        <p14:creationId xmlns:p14="http://schemas.microsoft.com/office/powerpoint/2010/main" val="42540174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 Degree Distribution</a:t>
            </a:r>
            <a:endParaRPr lang="en-US" dirty="0"/>
          </a:p>
        </p:txBody>
      </p:sp>
      <p:pic>
        <p:nvPicPr>
          <p:cNvPr id="3" name="Picture 2" descr="PERSON_dist.pdf"/>
          <p:cNvPicPr>
            <a:picLocks noChangeAspect="1"/>
          </p:cNvPicPr>
          <p:nvPr/>
        </p:nvPicPr>
        <p:blipFill rotWithShape="1">
          <a:blip r:embed="rId3">
            <a:extLst>
              <a:ext uri="{28A0092B-C50C-407E-A947-70E740481C1C}">
                <a14:useLocalDpi xmlns:a14="http://schemas.microsoft.com/office/drawing/2010/main" val="0"/>
              </a:ext>
            </a:extLst>
          </a:blip>
          <a:srcRect t="1666"/>
          <a:stretch/>
        </p:blipFill>
        <p:spPr>
          <a:xfrm>
            <a:off x="1155699" y="1089660"/>
            <a:ext cx="6961753" cy="39878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35551828"/>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170069</a:t>
                      </a:r>
                      <a:endParaRPr lang="en-US" sz="1400" b="0" dirty="0">
                        <a:solidFill>
                          <a:schemeClr val="tx1"/>
                        </a:solidFill>
                      </a:endParaRPr>
                    </a:p>
                  </a:txBody>
                  <a:tcPr/>
                </a:tc>
                <a:tc>
                  <a:txBody>
                    <a:bodyPr/>
                    <a:lstStyle/>
                    <a:p>
                      <a:pPr algn="ctr"/>
                      <a:r>
                        <a:rPr lang="en-US" sz="1400" b="0" dirty="0" smtClean="0">
                          <a:solidFill>
                            <a:schemeClr val="tx1"/>
                          </a:solidFill>
                        </a:rPr>
                        <a:t>1.76</a:t>
                      </a:r>
                      <a:endParaRPr lang="en-US" sz="1400" b="0" dirty="0">
                        <a:solidFill>
                          <a:schemeClr val="tx1"/>
                        </a:solidFill>
                      </a:endParaRPr>
                    </a:p>
                  </a:txBody>
                  <a:tcPr/>
                </a:tc>
                <a:tc>
                  <a:txBody>
                    <a:bodyPr/>
                    <a:lstStyle/>
                    <a:p>
                      <a:pPr algn="ctr"/>
                      <a:r>
                        <a:rPr lang="en-US" sz="1400" b="0" dirty="0" smtClean="0">
                          <a:solidFill>
                            <a:schemeClr val="tx1"/>
                          </a:solidFill>
                        </a:rPr>
                        <a:t>1.92</a:t>
                      </a:r>
                      <a:endParaRPr lang="en-US" sz="1400" b="0" dirty="0">
                        <a:solidFill>
                          <a:schemeClr val="tx1"/>
                        </a:solidFill>
                      </a:endParaRPr>
                    </a:p>
                  </a:txBody>
                  <a:tcPr/>
                </a:tc>
                <a:tc>
                  <a:txBody>
                    <a:bodyPr/>
                    <a:lstStyle/>
                    <a:p>
                      <a:pPr algn="ctr"/>
                      <a:r>
                        <a:rPr lang="en-US" sz="1400" b="0" dirty="0" smtClean="0">
                          <a:solidFill>
                            <a:srgbClr val="00AE00"/>
                          </a:solidFill>
                        </a:rPr>
                        <a:t>302478</a:t>
                      </a:r>
                      <a:endParaRPr lang="en-US" sz="1400" b="0" dirty="0">
                        <a:solidFill>
                          <a:srgbClr val="00AE00"/>
                        </a:solidFill>
                      </a:endParaRPr>
                    </a:p>
                  </a:txBody>
                  <a:tcPr/>
                </a:tc>
                <a:tc>
                  <a:txBody>
                    <a:bodyPr/>
                    <a:lstStyle/>
                    <a:p>
                      <a:pPr algn="ctr"/>
                      <a:r>
                        <a:rPr lang="en-US" sz="1400" b="0" dirty="0" smtClean="0">
                          <a:solidFill>
                            <a:srgbClr val="00AE00"/>
                          </a:solidFill>
                        </a:rPr>
                        <a:t>170066</a:t>
                      </a:r>
                      <a:endParaRPr lang="en-US" sz="1400" b="0" dirty="0">
                        <a:solidFill>
                          <a:srgbClr val="00AE00"/>
                        </a:solidFill>
                      </a:endParaRPr>
                    </a:p>
                  </a:txBody>
                  <a:tcPr/>
                </a:tc>
                <a:tc>
                  <a:txBody>
                    <a:bodyPr/>
                    <a:lstStyle/>
                    <a:p>
                      <a:pPr algn="ctr"/>
                      <a:r>
                        <a:rPr lang="en-US" sz="1400" b="0" dirty="0" smtClean="0">
                          <a:solidFill>
                            <a:srgbClr val="00AE00"/>
                          </a:solidFill>
                        </a:rPr>
                        <a:t>1.78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37191</a:t>
                      </a:r>
                      <a:endParaRPr lang="en-US" sz="1400" b="0" dirty="0">
                        <a:solidFill>
                          <a:schemeClr val="tx1"/>
                        </a:solidFill>
                      </a:endParaRPr>
                    </a:p>
                  </a:txBody>
                  <a:tcPr/>
                </a:tc>
                <a:tc>
                  <a:txBody>
                    <a:bodyPr/>
                    <a:lstStyle/>
                    <a:p>
                      <a:pPr algn="ctr"/>
                      <a:r>
                        <a:rPr lang="en-US" sz="1400" b="0" dirty="0" smtClean="0">
                          <a:solidFill>
                            <a:schemeClr val="tx1"/>
                          </a:solidFill>
                        </a:rPr>
                        <a:t>8.05</a:t>
                      </a:r>
                      <a:endParaRPr lang="en-US" sz="1400" b="0" dirty="0">
                        <a:solidFill>
                          <a:schemeClr val="tx1"/>
                        </a:solidFill>
                      </a:endParaRPr>
                    </a:p>
                  </a:txBody>
                  <a:tcPr/>
                </a:tc>
                <a:tc>
                  <a:txBody>
                    <a:bodyPr/>
                    <a:lstStyle/>
                    <a:p>
                      <a:pPr algn="ctr"/>
                      <a:r>
                        <a:rPr lang="en-US" sz="1400" b="0" dirty="0" smtClean="0">
                          <a:solidFill>
                            <a:schemeClr val="tx1"/>
                          </a:solidFill>
                        </a:rPr>
                        <a:t>1.21</a:t>
                      </a:r>
                      <a:endParaRPr lang="en-US" sz="1400" b="0" dirty="0">
                        <a:solidFill>
                          <a:schemeClr val="tx1"/>
                        </a:solidFill>
                      </a:endParaRPr>
                    </a:p>
                  </a:txBody>
                  <a:tcPr/>
                </a:tc>
                <a:tc>
                  <a:txBody>
                    <a:bodyPr/>
                    <a:lstStyle/>
                    <a:p>
                      <a:pPr algn="ctr"/>
                      <a:r>
                        <a:rPr lang="en-US" sz="1400" b="0" dirty="0" smtClean="0">
                          <a:solidFill>
                            <a:srgbClr val="00AE00"/>
                          </a:solidFill>
                        </a:rPr>
                        <a:t>299748</a:t>
                      </a:r>
                      <a:endParaRPr lang="en-US" sz="1400" b="0" dirty="0">
                        <a:solidFill>
                          <a:srgbClr val="00AE00"/>
                        </a:solidFill>
                      </a:endParaRPr>
                    </a:p>
                  </a:txBody>
                  <a:tcPr/>
                </a:tc>
                <a:tc>
                  <a:txBody>
                    <a:bodyPr/>
                    <a:lstStyle/>
                    <a:p>
                      <a:pPr algn="ctr"/>
                      <a:r>
                        <a:rPr lang="en-US" sz="1400" b="0" dirty="0" smtClean="0">
                          <a:solidFill>
                            <a:srgbClr val="00AE00"/>
                          </a:solidFill>
                        </a:rPr>
                        <a:t>37449</a:t>
                      </a:r>
                      <a:endParaRPr lang="en-US" sz="1400" b="0" dirty="0">
                        <a:solidFill>
                          <a:srgbClr val="00AE00"/>
                        </a:solidFill>
                      </a:endParaRPr>
                    </a:p>
                  </a:txBody>
                  <a:tcPr/>
                </a:tc>
                <a:tc>
                  <a:txBody>
                    <a:bodyPr/>
                    <a:lstStyle/>
                    <a:p>
                      <a:pPr algn="ctr"/>
                      <a:r>
                        <a:rPr lang="en-US" sz="1400" b="0" dirty="0" smtClean="0">
                          <a:solidFill>
                            <a:srgbClr val="00AE00"/>
                          </a:solidFill>
                        </a:rPr>
                        <a:t>8.00</a:t>
                      </a:r>
                      <a:endParaRPr lang="en-US" sz="1400" b="0" dirty="0">
                        <a:solidFill>
                          <a:srgbClr val="00AE00"/>
                        </a:solidFill>
                      </a:endParaRPr>
                    </a:p>
                  </a:txBody>
                  <a:tcPr/>
                </a:tc>
              </a:tr>
            </a:tbl>
          </a:graphicData>
        </a:graphic>
      </p:graphicFrame>
    </p:spTree>
    <p:extLst>
      <p:ext uri="{BB962C8B-B14F-4D97-AF65-F5344CB8AC3E}">
        <p14:creationId xmlns:p14="http://schemas.microsoft.com/office/powerpoint/2010/main" val="1207246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 Degree Distribution</a:t>
            </a:r>
            <a:endParaRPr lang="en-US" dirty="0"/>
          </a:p>
        </p:txBody>
      </p:sp>
      <p:pic>
        <p:nvPicPr>
          <p:cNvPr id="3" name="Picture 2" descr="TIME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041399" y="1102360"/>
            <a:ext cx="7007679" cy="4000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77561593"/>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797677</a:t>
                      </a:r>
                      <a:endParaRPr lang="en-US" sz="1400" b="0" dirty="0">
                        <a:solidFill>
                          <a:schemeClr val="tx1"/>
                        </a:solidFill>
                      </a:endParaRPr>
                    </a:p>
                  </a:txBody>
                  <a:tcPr/>
                </a:tc>
                <a:tc>
                  <a:txBody>
                    <a:bodyPr/>
                    <a:lstStyle/>
                    <a:p>
                      <a:pPr algn="ctr"/>
                      <a:r>
                        <a:rPr lang="en-US" sz="1400" b="0" dirty="0" smtClean="0">
                          <a:solidFill>
                            <a:schemeClr val="tx1"/>
                          </a:solidFill>
                        </a:rPr>
                        <a:t>1.19</a:t>
                      </a:r>
                      <a:endParaRPr lang="en-US" sz="1400" b="0" dirty="0">
                        <a:solidFill>
                          <a:schemeClr val="tx1"/>
                        </a:solidFill>
                      </a:endParaRPr>
                    </a:p>
                  </a:txBody>
                  <a:tcPr/>
                </a:tc>
                <a:tc>
                  <a:txBody>
                    <a:bodyPr/>
                    <a:lstStyle/>
                    <a:p>
                      <a:pPr algn="ctr"/>
                      <a:r>
                        <a:rPr lang="en-US" sz="1400" b="0" dirty="0" smtClean="0">
                          <a:solidFill>
                            <a:schemeClr val="tx1"/>
                          </a:solidFill>
                        </a:rPr>
                        <a:t>2.37</a:t>
                      </a:r>
                      <a:endParaRPr lang="en-US" sz="1400" b="0" dirty="0">
                        <a:solidFill>
                          <a:schemeClr val="tx1"/>
                        </a:solidFill>
                      </a:endParaRPr>
                    </a:p>
                  </a:txBody>
                  <a:tcPr/>
                </a:tc>
                <a:tc>
                  <a:txBody>
                    <a:bodyPr/>
                    <a:lstStyle/>
                    <a:p>
                      <a:pPr algn="ctr"/>
                      <a:r>
                        <a:rPr lang="en-US" sz="1400" b="0" dirty="0" smtClean="0">
                          <a:solidFill>
                            <a:srgbClr val="00AE00"/>
                          </a:solidFill>
                        </a:rPr>
                        <a:t>944653</a:t>
                      </a:r>
                      <a:endParaRPr lang="en-US" sz="1400" b="0" dirty="0">
                        <a:solidFill>
                          <a:srgbClr val="00AE00"/>
                        </a:solidFill>
                      </a:endParaRPr>
                    </a:p>
                  </a:txBody>
                  <a:tcPr/>
                </a:tc>
                <a:tc>
                  <a:txBody>
                    <a:bodyPr/>
                    <a:lstStyle/>
                    <a:p>
                      <a:pPr algn="ctr"/>
                      <a:r>
                        <a:rPr lang="en-US" sz="1400" b="0" dirty="0" smtClean="0">
                          <a:solidFill>
                            <a:srgbClr val="00AE00"/>
                          </a:solidFill>
                        </a:rPr>
                        <a:t>797734</a:t>
                      </a:r>
                      <a:endParaRPr lang="en-US" sz="1400" b="0" dirty="0">
                        <a:solidFill>
                          <a:srgbClr val="00AE00"/>
                        </a:solidFill>
                      </a:endParaRPr>
                    </a:p>
                  </a:txBody>
                  <a:tcPr/>
                </a:tc>
                <a:tc>
                  <a:txBody>
                    <a:bodyPr/>
                    <a:lstStyle/>
                    <a:p>
                      <a:pPr algn="ctr"/>
                      <a:r>
                        <a:rPr lang="en-US" sz="1400" b="0" dirty="0" smtClean="0">
                          <a:solidFill>
                            <a:srgbClr val="00AE00"/>
                          </a:solidFill>
                        </a:rPr>
                        <a:t>1.18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8444</a:t>
                      </a:r>
                      <a:endParaRPr lang="en-US" sz="1400" b="0" dirty="0">
                        <a:solidFill>
                          <a:schemeClr val="tx1"/>
                        </a:solidFill>
                      </a:endParaRPr>
                    </a:p>
                  </a:txBody>
                  <a:tcPr/>
                </a:tc>
                <a:tc>
                  <a:txBody>
                    <a:bodyPr/>
                    <a:lstStyle/>
                    <a:p>
                      <a:pPr algn="ctr"/>
                      <a:r>
                        <a:rPr lang="en-US" sz="1400" b="0" dirty="0" smtClean="0">
                          <a:solidFill>
                            <a:schemeClr val="tx1"/>
                          </a:solidFill>
                        </a:rPr>
                        <a:t>112</a:t>
                      </a:r>
                      <a:endParaRPr lang="en-US" sz="1400" b="0" dirty="0">
                        <a:solidFill>
                          <a:schemeClr val="tx1"/>
                        </a:solidFill>
                      </a:endParaRPr>
                    </a:p>
                  </a:txBody>
                  <a:tcPr/>
                </a:tc>
                <a:tc>
                  <a:txBody>
                    <a:bodyPr/>
                    <a:lstStyle/>
                    <a:p>
                      <a:pPr algn="ctr"/>
                      <a:r>
                        <a:rPr lang="en-US" sz="1400" b="0" dirty="0" smtClean="0">
                          <a:solidFill>
                            <a:schemeClr val="tx1"/>
                          </a:solidFill>
                        </a:rPr>
                        <a:t>0.83</a:t>
                      </a:r>
                      <a:endParaRPr lang="en-US" sz="1400" b="0" dirty="0">
                        <a:solidFill>
                          <a:schemeClr val="tx1"/>
                        </a:solidFill>
                      </a:endParaRPr>
                    </a:p>
                  </a:txBody>
                  <a:tcPr/>
                </a:tc>
                <a:tc>
                  <a:txBody>
                    <a:bodyPr/>
                    <a:lstStyle/>
                    <a:p>
                      <a:pPr algn="ctr"/>
                      <a:r>
                        <a:rPr lang="en-US" sz="1400" b="0" dirty="0" smtClean="0">
                          <a:solidFill>
                            <a:srgbClr val="00AE00"/>
                          </a:solidFill>
                        </a:rPr>
                        <a:t>947711</a:t>
                      </a:r>
                      <a:endParaRPr lang="en-US" sz="1400" b="0" dirty="0">
                        <a:solidFill>
                          <a:srgbClr val="00AE00"/>
                        </a:solidFill>
                      </a:endParaRPr>
                    </a:p>
                  </a:txBody>
                  <a:tcPr/>
                </a:tc>
                <a:tc>
                  <a:txBody>
                    <a:bodyPr/>
                    <a:lstStyle/>
                    <a:p>
                      <a:pPr algn="ctr"/>
                      <a:r>
                        <a:rPr lang="en-US" sz="1400" b="0" dirty="0" smtClean="0">
                          <a:solidFill>
                            <a:srgbClr val="FF0000"/>
                          </a:solidFill>
                        </a:rPr>
                        <a:t>19848</a:t>
                      </a:r>
                      <a:endParaRPr lang="en-US" sz="1400" b="0" dirty="0">
                        <a:solidFill>
                          <a:srgbClr val="FF0000"/>
                        </a:solidFill>
                      </a:endParaRPr>
                    </a:p>
                  </a:txBody>
                  <a:tcPr/>
                </a:tc>
                <a:tc>
                  <a:txBody>
                    <a:bodyPr/>
                    <a:lstStyle/>
                    <a:p>
                      <a:pPr algn="ctr"/>
                      <a:r>
                        <a:rPr lang="en-US" sz="1400" b="0" dirty="0" smtClean="0">
                          <a:solidFill>
                            <a:srgbClr val="FF0000"/>
                          </a:solidFill>
                        </a:rPr>
                        <a:t>47.7</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69577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a:t>
            </a:r>
            <a:r>
              <a:rPr lang="en-US" baseline="30000" dirty="0" smtClean="0"/>
              <a:t>t</a:t>
            </a:r>
            <a:r>
              <a:rPr lang="en-US" dirty="0" smtClean="0"/>
              <a:t> x E(:,PERSON)</a:t>
            </a:r>
            <a:endParaRPr lang="en-US" dirty="0"/>
          </a:p>
        </p:txBody>
      </p:sp>
      <p:pic>
        <p:nvPicPr>
          <p:cNvPr id="3" name="Picture 2" descr="PERSON_PERSON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76300"/>
            <a:ext cx="5676900" cy="4724400"/>
          </a:xfrm>
          <a:prstGeom prst="rect">
            <a:avLst/>
          </a:prstGeom>
        </p:spPr>
      </p:pic>
      <p:sp>
        <p:nvSpPr>
          <p:cNvPr id="5"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6"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2473650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722313" y="39688"/>
            <a:ext cx="7964487" cy="762000"/>
          </a:xfrm>
        </p:spPr>
        <p:txBody>
          <a:bodyPr/>
          <a:lstStyle/>
          <a:p>
            <a:r>
              <a:rPr lang="en-US"/>
              <a:t>Detection Theory</a:t>
            </a:r>
          </a:p>
        </p:txBody>
      </p:sp>
      <p:sp>
        <p:nvSpPr>
          <p:cNvPr id="1147907" name="Line 3"/>
          <p:cNvSpPr>
            <a:spLocks noChangeShapeType="1"/>
          </p:cNvSpPr>
          <p:nvPr/>
        </p:nvSpPr>
        <p:spPr bwMode="auto">
          <a:xfrm>
            <a:off x="4572000" y="898525"/>
            <a:ext cx="0" cy="4968875"/>
          </a:xfrm>
          <a:prstGeom prst="line">
            <a:avLst/>
          </a:prstGeom>
          <a:noFill/>
          <a:ln w="50800" cmpd="dbl">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08" name="Text Box 4"/>
          <p:cNvSpPr txBox="1">
            <a:spLocks noChangeArrowheads="1"/>
          </p:cNvSpPr>
          <p:nvPr/>
        </p:nvSpPr>
        <p:spPr bwMode="auto">
          <a:xfrm>
            <a:off x="152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t>DETECTION OF SIGNAL IN NOISE</a:t>
            </a:r>
          </a:p>
        </p:txBody>
      </p:sp>
      <p:sp>
        <p:nvSpPr>
          <p:cNvPr id="1147909" name="Text Box 5"/>
          <p:cNvSpPr txBox="1">
            <a:spLocks noChangeArrowheads="1"/>
          </p:cNvSpPr>
          <p:nvPr/>
        </p:nvSpPr>
        <p:spPr bwMode="auto">
          <a:xfrm>
            <a:off x="4724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b="1"/>
              <a:t>DETECTION OF SUBGRAPHS IN GRAPHS</a:t>
            </a:r>
          </a:p>
        </p:txBody>
      </p:sp>
      <p:grpSp>
        <p:nvGrpSpPr>
          <p:cNvPr id="1147910" name="Group 6"/>
          <p:cNvGrpSpPr>
            <a:grpSpLocks/>
          </p:cNvGrpSpPr>
          <p:nvPr/>
        </p:nvGrpSpPr>
        <p:grpSpPr bwMode="auto">
          <a:xfrm>
            <a:off x="5065713" y="1576388"/>
            <a:ext cx="3594100" cy="3200400"/>
            <a:chOff x="3191" y="993"/>
            <a:chExt cx="2264" cy="2016"/>
          </a:xfrm>
        </p:grpSpPr>
        <p:sp>
          <p:nvSpPr>
            <p:cNvPr id="1147911" name="Line 7"/>
            <p:cNvSpPr>
              <a:spLocks noChangeShapeType="1"/>
            </p:cNvSpPr>
            <p:nvPr/>
          </p:nvSpPr>
          <p:spPr bwMode="auto">
            <a:xfrm>
              <a:off x="4199" y="993"/>
              <a:ext cx="0" cy="2016"/>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2" name="Line 8"/>
            <p:cNvSpPr>
              <a:spLocks noChangeShapeType="1"/>
            </p:cNvSpPr>
            <p:nvPr/>
          </p:nvSpPr>
          <p:spPr bwMode="auto">
            <a:xfrm>
              <a:off x="3191" y="2049"/>
              <a:ext cx="2064"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3" name="Line 9"/>
            <p:cNvSpPr>
              <a:spLocks noChangeShapeType="1"/>
            </p:cNvSpPr>
            <p:nvPr/>
          </p:nvSpPr>
          <p:spPr bwMode="auto">
            <a:xfrm flipV="1">
              <a:off x="3527" y="1281"/>
              <a:ext cx="1440" cy="144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4" name="Freeform 10"/>
            <p:cNvSpPr>
              <a:spLocks/>
            </p:cNvSpPr>
            <p:nvPr/>
          </p:nvSpPr>
          <p:spPr bwMode="auto">
            <a:xfrm>
              <a:off x="3335" y="1521"/>
              <a:ext cx="1416" cy="1248"/>
            </a:xfrm>
            <a:custGeom>
              <a:avLst/>
              <a:gdLst>
                <a:gd name="T0" fmla="*/ 360 w 1416"/>
                <a:gd name="T1" fmla="*/ 168 h 1248"/>
                <a:gd name="T2" fmla="*/ 216 w 1416"/>
                <a:gd name="T3" fmla="*/ 456 h 1248"/>
                <a:gd name="T4" fmla="*/ 72 w 1416"/>
                <a:gd name="T5" fmla="*/ 696 h 1248"/>
                <a:gd name="T6" fmla="*/ 648 w 1416"/>
                <a:gd name="T7" fmla="*/ 1176 h 1248"/>
                <a:gd name="T8" fmla="*/ 1272 w 1416"/>
                <a:gd name="T9" fmla="*/ 1128 h 1248"/>
                <a:gd name="T10" fmla="*/ 1272 w 1416"/>
                <a:gd name="T11" fmla="*/ 744 h 1248"/>
                <a:gd name="T12" fmla="*/ 1368 w 1416"/>
                <a:gd name="T13" fmla="*/ 552 h 1248"/>
                <a:gd name="T14" fmla="*/ 984 w 1416"/>
                <a:gd name="T15" fmla="*/ 72 h 1248"/>
                <a:gd name="T16" fmla="*/ 504 w 1416"/>
                <a:gd name="T17" fmla="*/ 120 h 1248"/>
                <a:gd name="T18" fmla="*/ 360 w 1416"/>
                <a:gd name="T19" fmla="*/ 16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248">
                  <a:moveTo>
                    <a:pt x="360" y="168"/>
                  </a:moveTo>
                  <a:cubicBezTo>
                    <a:pt x="312" y="224"/>
                    <a:pt x="264" y="368"/>
                    <a:pt x="216" y="456"/>
                  </a:cubicBezTo>
                  <a:cubicBezTo>
                    <a:pt x="168" y="544"/>
                    <a:pt x="0" y="576"/>
                    <a:pt x="72" y="696"/>
                  </a:cubicBezTo>
                  <a:cubicBezTo>
                    <a:pt x="144" y="816"/>
                    <a:pt x="448" y="1104"/>
                    <a:pt x="648" y="1176"/>
                  </a:cubicBezTo>
                  <a:cubicBezTo>
                    <a:pt x="848" y="1248"/>
                    <a:pt x="1168" y="1200"/>
                    <a:pt x="1272" y="1128"/>
                  </a:cubicBezTo>
                  <a:cubicBezTo>
                    <a:pt x="1376" y="1056"/>
                    <a:pt x="1256" y="840"/>
                    <a:pt x="1272" y="744"/>
                  </a:cubicBezTo>
                  <a:cubicBezTo>
                    <a:pt x="1288" y="648"/>
                    <a:pt x="1416" y="664"/>
                    <a:pt x="1368" y="552"/>
                  </a:cubicBezTo>
                  <a:cubicBezTo>
                    <a:pt x="1320" y="440"/>
                    <a:pt x="1128" y="144"/>
                    <a:pt x="984" y="72"/>
                  </a:cubicBezTo>
                  <a:cubicBezTo>
                    <a:pt x="840" y="0"/>
                    <a:pt x="608" y="104"/>
                    <a:pt x="504" y="120"/>
                  </a:cubicBezTo>
                  <a:cubicBezTo>
                    <a:pt x="400" y="136"/>
                    <a:pt x="408" y="112"/>
                    <a:pt x="360" y="168"/>
                  </a:cubicBezTo>
                  <a:close/>
                </a:path>
              </a:pathLst>
            </a:custGeom>
            <a:solidFill>
              <a:srgbClr val="9A0000">
                <a:alpha val="50000"/>
              </a:srgbClr>
            </a:solidFill>
            <a:ln w="25400" cap="flat" cmpd="sng">
              <a:solidFill>
                <a:srgbClr val="9A0000"/>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5" name="Text Box 11"/>
            <p:cNvSpPr txBox="1">
              <a:spLocks noChangeArrowheads="1"/>
            </p:cNvSpPr>
            <p:nvPr/>
          </p:nvSpPr>
          <p:spPr bwMode="auto">
            <a:xfrm>
              <a:off x="3264" y="2131"/>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grpSp>
          <p:nvGrpSpPr>
            <p:cNvPr id="1147916" name="Group 12"/>
            <p:cNvGrpSpPr>
              <a:grpSpLocks/>
            </p:cNvGrpSpPr>
            <p:nvPr/>
          </p:nvGrpSpPr>
          <p:grpSpPr bwMode="auto">
            <a:xfrm>
              <a:off x="4255" y="1449"/>
              <a:ext cx="616" cy="504"/>
              <a:chOff x="4376" y="1416"/>
              <a:chExt cx="616" cy="504"/>
            </a:xfrm>
          </p:grpSpPr>
          <p:sp>
            <p:nvSpPr>
              <p:cNvPr id="1147917" name="Freeform 13"/>
              <p:cNvSpPr>
                <a:spLocks/>
              </p:cNvSpPr>
              <p:nvPr/>
            </p:nvSpPr>
            <p:spPr bwMode="auto">
              <a:xfrm>
                <a:off x="4376" y="1416"/>
                <a:ext cx="616" cy="504"/>
              </a:xfrm>
              <a:custGeom>
                <a:avLst/>
                <a:gdLst>
                  <a:gd name="T0" fmla="*/ 280 w 616"/>
                  <a:gd name="T1" fmla="*/ 8 h 504"/>
                  <a:gd name="T2" fmla="*/ 40 w 616"/>
                  <a:gd name="T3" fmla="*/ 104 h 504"/>
                  <a:gd name="T4" fmla="*/ 40 w 616"/>
                  <a:gd name="T5" fmla="*/ 344 h 504"/>
                  <a:gd name="T6" fmla="*/ 184 w 616"/>
                  <a:gd name="T7" fmla="*/ 440 h 504"/>
                  <a:gd name="T8" fmla="*/ 280 w 616"/>
                  <a:gd name="T9" fmla="*/ 440 h 504"/>
                  <a:gd name="T10" fmla="*/ 424 w 616"/>
                  <a:gd name="T11" fmla="*/ 488 h 504"/>
                  <a:gd name="T12" fmla="*/ 520 w 616"/>
                  <a:gd name="T13" fmla="*/ 344 h 504"/>
                  <a:gd name="T14" fmla="*/ 616 w 616"/>
                  <a:gd name="T15" fmla="*/ 248 h 504"/>
                  <a:gd name="T16" fmla="*/ 520 w 616"/>
                  <a:gd name="T17" fmla="*/ 56 h 504"/>
                  <a:gd name="T18" fmla="*/ 280 w 616"/>
                  <a:gd name="T19" fmla="*/ 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04">
                    <a:moveTo>
                      <a:pt x="280" y="8"/>
                    </a:moveTo>
                    <a:cubicBezTo>
                      <a:pt x="200" y="16"/>
                      <a:pt x="80" y="48"/>
                      <a:pt x="40" y="104"/>
                    </a:cubicBezTo>
                    <a:cubicBezTo>
                      <a:pt x="0" y="160"/>
                      <a:pt x="16" y="288"/>
                      <a:pt x="40" y="344"/>
                    </a:cubicBezTo>
                    <a:cubicBezTo>
                      <a:pt x="64" y="400"/>
                      <a:pt x="144" y="424"/>
                      <a:pt x="184" y="440"/>
                    </a:cubicBezTo>
                    <a:cubicBezTo>
                      <a:pt x="224" y="456"/>
                      <a:pt x="240" y="432"/>
                      <a:pt x="280" y="440"/>
                    </a:cubicBezTo>
                    <a:cubicBezTo>
                      <a:pt x="320" y="448"/>
                      <a:pt x="384" y="504"/>
                      <a:pt x="424" y="488"/>
                    </a:cubicBezTo>
                    <a:cubicBezTo>
                      <a:pt x="464" y="472"/>
                      <a:pt x="488" y="384"/>
                      <a:pt x="520" y="344"/>
                    </a:cubicBezTo>
                    <a:cubicBezTo>
                      <a:pt x="552" y="304"/>
                      <a:pt x="616" y="296"/>
                      <a:pt x="616" y="248"/>
                    </a:cubicBezTo>
                    <a:cubicBezTo>
                      <a:pt x="616" y="200"/>
                      <a:pt x="576" y="96"/>
                      <a:pt x="520" y="56"/>
                    </a:cubicBezTo>
                    <a:cubicBezTo>
                      <a:pt x="464" y="16"/>
                      <a:pt x="360" y="0"/>
                      <a:pt x="280" y="8"/>
                    </a:cubicBezTo>
                    <a:close/>
                  </a:path>
                </a:pathLst>
              </a:custGeom>
              <a:solidFill>
                <a:srgbClr val="00C4DE">
                  <a:alpha val="50000"/>
                </a:srgbClr>
              </a:solidFill>
              <a:ln w="25400" cap="flat" cmpd="sng">
                <a:solidFill>
                  <a:srgbClr val="00C4DE"/>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8" name="Text Box 14"/>
              <p:cNvSpPr txBox="1">
                <a:spLocks noChangeArrowheads="1"/>
              </p:cNvSpPr>
              <p:nvPr/>
            </p:nvSpPr>
            <p:spPr bwMode="auto">
              <a:xfrm>
                <a:off x="4448" y="1536"/>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grpSp>
        <p:sp>
          <p:nvSpPr>
            <p:cNvPr id="1147919" name="Text Box 15"/>
            <p:cNvSpPr txBox="1">
              <a:spLocks noChangeArrowheads="1"/>
            </p:cNvSpPr>
            <p:nvPr/>
          </p:nvSpPr>
          <p:spPr bwMode="auto">
            <a:xfrm>
              <a:off x="4687" y="2065"/>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200" b="1">
                  <a:solidFill>
                    <a:schemeClr val="bg2"/>
                  </a:solidFill>
                </a:rPr>
                <a:t>N-D SPACE</a:t>
              </a:r>
            </a:p>
          </p:txBody>
        </p:sp>
      </p:grpSp>
      <p:sp>
        <p:nvSpPr>
          <p:cNvPr id="1147920" name="Line 16"/>
          <p:cNvSpPr>
            <a:spLocks noChangeShapeType="1"/>
          </p:cNvSpPr>
          <p:nvPr/>
        </p:nvSpPr>
        <p:spPr bwMode="auto">
          <a:xfrm>
            <a:off x="457200" y="1447800"/>
            <a:ext cx="0" cy="251460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1" name="Line 17"/>
          <p:cNvSpPr>
            <a:spLocks noChangeShapeType="1"/>
          </p:cNvSpPr>
          <p:nvPr/>
        </p:nvSpPr>
        <p:spPr bwMode="auto">
          <a:xfrm>
            <a:off x="228600" y="3733800"/>
            <a:ext cx="4114800"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2" name="Freeform 18"/>
          <p:cNvSpPr>
            <a:spLocks/>
          </p:cNvSpPr>
          <p:nvPr/>
        </p:nvSpPr>
        <p:spPr bwMode="auto">
          <a:xfrm>
            <a:off x="457200" y="2176463"/>
            <a:ext cx="2819400" cy="1549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9A0000">
              <a:alpha val="50000"/>
            </a:srgbClr>
          </a:solidFill>
          <a:ln w="12700" cap="flat" cmpd="sng">
            <a:solidFill>
              <a:srgbClr val="9A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3" name="Freeform 19"/>
          <p:cNvSpPr>
            <a:spLocks/>
          </p:cNvSpPr>
          <p:nvPr/>
        </p:nvSpPr>
        <p:spPr bwMode="auto">
          <a:xfrm>
            <a:off x="1524000" y="2438400"/>
            <a:ext cx="2819400" cy="1295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00C4DE">
              <a:alpha val="50000"/>
            </a:srgbClr>
          </a:solidFill>
          <a:ln w="12700" cap="flat" cmpd="sng">
            <a:solidFill>
              <a:srgbClr val="00C4DE"/>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4" name="Line 20"/>
          <p:cNvSpPr>
            <a:spLocks noChangeShapeType="1"/>
          </p:cNvSpPr>
          <p:nvPr/>
        </p:nvSpPr>
        <p:spPr bwMode="auto">
          <a:xfrm>
            <a:off x="2362200" y="2125663"/>
            <a:ext cx="0" cy="1676400"/>
          </a:xfrm>
          <a:prstGeom prst="line">
            <a:avLst/>
          </a:prstGeom>
          <a:noFill/>
          <a:ln w="381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5" name="Text Box 21"/>
          <p:cNvSpPr txBox="1">
            <a:spLocks noChangeArrowheads="1"/>
          </p:cNvSpPr>
          <p:nvPr/>
        </p:nvSpPr>
        <p:spPr bwMode="auto">
          <a:xfrm>
            <a:off x="2971800" y="1905000"/>
            <a:ext cx="1295400" cy="3048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a:solidFill>
                  <a:srgbClr val="FFFF00"/>
                </a:solidFill>
              </a:rPr>
              <a:t>THRESHOLD</a:t>
            </a:r>
          </a:p>
        </p:txBody>
      </p:sp>
      <p:sp>
        <p:nvSpPr>
          <p:cNvPr id="1147926" name="Freeform 22"/>
          <p:cNvSpPr>
            <a:spLocks/>
          </p:cNvSpPr>
          <p:nvPr/>
        </p:nvSpPr>
        <p:spPr bwMode="auto">
          <a:xfrm>
            <a:off x="2438400" y="1968500"/>
            <a:ext cx="457200" cy="241300"/>
          </a:xfrm>
          <a:custGeom>
            <a:avLst/>
            <a:gdLst>
              <a:gd name="T0" fmla="*/ 288 w 288"/>
              <a:gd name="T1" fmla="*/ 56 h 152"/>
              <a:gd name="T2" fmla="*/ 96 w 288"/>
              <a:gd name="T3" fmla="*/ 8 h 152"/>
              <a:gd name="T4" fmla="*/ 144 w 288"/>
              <a:gd name="T5" fmla="*/ 104 h 152"/>
              <a:gd name="T6" fmla="*/ 0 w 288"/>
              <a:gd name="T7" fmla="*/ 152 h 152"/>
            </a:gdLst>
            <a:ahLst/>
            <a:cxnLst>
              <a:cxn ang="0">
                <a:pos x="T0" y="T1"/>
              </a:cxn>
              <a:cxn ang="0">
                <a:pos x="T2" y="T3"/>
              </a:cxn>
              <a:cxn ang="0">
                <a:pos x="T4" y="T5"/>
              </a:cxn>
              <a:cxn ang="0">
                <a:pos x="T6" y="T7"/>
              </a:cxn>
            </a:cxnLst>
            <a:rect l="0" t="0" r="r" b="b"/>
            <a:pathLst>
              <a:path w="288" h="152">
                <a:moveTo>
                  <a:pt x="288" y="56"/>
                </a:moveTo>
                <a:cubicBezTo>
                  <a:pt x="204" y="28"/>
                  <a:pt x="120" y="0"/>
                  <a:pt x="96" y="8"/>
                </a:cubicBezTo>
                <a:cubicBezTo>
                  <a:pt x="72" y="16"/>
                  <a:pt x="160" y="80"/>
                  <a:pt x="144" y="104"/>
                </a:cubicBezTo>
                <a:cubicBezTo>
                  <a:pt x="128" y="128"/>
                  <a:pt x="64" y="140"/>
                  <a:pt x="0" y="152"/>
                </a:cubicBezTo>
              </a:path>
            </a:pathLst>
          </a:custGeom>
          <a:noFill/>
          <a:ln w="12700" cap="flat" cmpd="sng">
            <a:solidFill>
              <a:srgbClr val="FFFF00"/>
            </a:solidFill>
            <a:prstDash val="solid"/>
            <a:round/>
            <a:headEnd type="none" w="sm" len="sm"/>
            <a:tailEnd type="stealth"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7" name="Text Box 23"/>
          <p:cNvSpPr txBox="1">
            <a:spLocks noChangeArrowheads="1"/>
          </p:cNvSpPr>
          <p:nvPr/>
        </p:nvSpPr>
        <p:spPr bwMode="auto">
          <a:xfrm>
            <a:off x="457200" y="4114800"/>
            <a:ext cx="3810000" cy="15621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5888" indent="-115888">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sz="1600" b="1">
                <a:latin typeface="Arial" charset="0"/>
              </a:rPr>
              <a:t>ASSUMPTIONS</a:t>
            </a:r>
          </a:p>
          <a:p>
            <a:pPr>
              <a:spcBef>
                <a:spcPct val="25000"/>
              </a:spcBef>
              <a:buFontTx/>
              <a:buChar char="•"/>
            </a:pPr>
            <a:r>
              <a:rPr lang="en-US" sz="1600" b="1">
                <a:latin typeface="Arial" charset="0"/>
              </a:rPr>
              <a:t>Background (noise) statistics</a:t>
            </a:r>
          </a:p>
          <a:p>
            <a:pPr>
              <a:spcBef>
                <a:spcPct val="25000"/>
              </a:spcBef>
              <a:buFontTx/>
              <a:buChar char="•"/>
            </a:pPr>
            <a:r>
              <a:rPr lang="en-US" sz="1600" b="1">
                <a:latin typeface="Arial" charset="0"/>
              </a:rPr>
              <a:t>Foreground (signal) statistics</a:t>
            </a:r>
          </a:p>
          <a:p>
            <a:pPr>
              <a:spcBef>
                <a:spcPct val="25000"/>
              </a:spcBef>
              <a:buFontTx/>
              <a:buChar char="•"/>
            </a:pPr>
            <a:r>
              <a:rPr lang="en-US" sz="1600" b="1">
                <a:latin typeface="Arial" charset="0"/>
              </a:rPr>
              <a:t>Foreground/background separation</a:t>
            </a:r>
          </a:p>
          <a:p>
            <a:pPr>
              <a:spcBef>
                <a:spcPct val="25000"/>
              </a:spcBef>
              <a:buFontTx/>
              <a:buChar char="•"/>
            </a:pPr>
            <a:r>
              <a:rPr lang="en-US" sz="1600" b="1">
                <a:latin typeface="Arial" charset="0"/>
              </a:rPr>
              <a:t>Model ≈ reality </a:t>
            </a:r>
          </a:p>
        </p:txBody>
      </p:sp>
      <p:sp>
        <p:nvSpPr>
          <p:cNvPr id="1147928" name="Text Box 24"/>
          <p:cNvSpPr txBox="1">
            <a:spLocks noChangeArrowheads="1"/>
          </p:cNvSpPr>
          <p:nvPr/>
        </p:nvSpPr>
        <p:spPr bwMode="auto">
          <a:xfrm>
            <a:off x="1327150" y="3063875"/>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sp>
        <p:nvSpPr>
          <p:cNvPr id="1147929" name="Text Box 25"/>
          <p:cNvSpPr txBox="1">
            <a:spLocks noChangeArrowheads="1"/>
          </p:cNvSpPr>
          <p:nvPr/>
        </p:nvSpPr>
        <p:spPr bwMode="auto">
          <a:xfrm>
            <a:off x="2390775" y="30480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sp>
        <p:nvSpPr>
          <p:cNvPr id="1147930" name="Text Box 26"/>
          <p:cNvSpPr txBox="1">
            <a:spLocks noChangeArrowheads="1"/>
          </p:cNvSpPr>
          <p:nvPr/>
        </p:nvSpPr>
        <p:spPr bwMode="auto">
          <a:xfrm>
            <a:off x="76976" y="5911978"/>
            <a:ext cx="9002879" cy="369332"/>
          </a:xfrm>
          <a:prstGeom prst="rect">
            <a:avLst/>
          </a:prstGeom>
          <a:solidFill>
            <a:srgbClr val="FEFFC6"/>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square">
            <a:spAutoFit/>
          </a:bodyPr>
          <a:lstStyle/>
          <a:p>
            <a:pPr>
              <a:spcBef>
                <a:spcPct val="50000"/>
              </a:spcBef>
            </a:pPr>
            <a:r>
              <a:rPr lang="en-US" sz="1800" b="1" dirty="0" smtClean="0"/>
              <a:t>Can we construct a background model based on power law degree distribution?</a:t>
            </a:r>
            <a:endParaRPr lang="en-US" sz="1800" b="1" dirty="0"/>
          </a:p>
        </p:txBody>
      </p:sp>
      <p:sp>
        <p:nvSpPr>
          <p:cNvPr id="1147931" name="Text Box 27"/>
          <p:cNvSpPr txBox="1">
            <a:spLocks noChangeArrowheads="1"/>
          </p:cNvSpPr>
          <p:nvPr/>
        </p:nvSpPr>
        <p:spPr bwMode="auto">
          <a:xfrm>
            <a:off x="1528763"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rgbClr val="9A0000"/>
                </a:solidFill>
              </a:rPr>
              <a:t>H</a:t>
            </a:r>
            <a:r>
              <a:rPr lang="en-US" sz="1600" b="1" baseline="-25000">
                <a:solidFill>
                  <a:srgbClr val="9A0000"/>
                </a:solidFill>
              </a:rPr>
              <a:t>0</a:t>
            </a:r>
            <a:endParaRPr lang="en-US" sz="1600" b="1">
              <a:solidFill>
                <a:srgbClr val="9A0000"/>
              </a:solidFill>
            </a:endParaRPr>
          </a:p>
        </p:txBody>
      </p:sp>
      <p:sp>
        <p:nvSpPr>
          <p:cNvPr id="1147932" name="Text Box 28"/>
          <p:cNvSpPr txBox="1">
            <a:spLocks noChangeArrowheads="1"/>
          </p:cNvSpPr>
          <p:nvPr/>
        </p:nvSpPr>
        <p:spPr bwMode="auto">
          <a:xfrm>
            <a:off x="2590800"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chemeClr val="bg1"/>
                </a:solidFill>
              </a:rPr>
              <a:t>H</a:t>
            </a:r>
            <a:r>
              <a:rPr lang="en-US" sz="1600" b="1" baseline="-25000">
                <a:solidFill>
                  <a:schemeClr val="bg1"/>
                </a:solidFill>
              </a:rPr>
              <a:t>1</a:t>
            </a:r>
            <a:endParaRPr lang="en-US" sz="1600" b="1">
              <a:solidFill>
                <a:schemeClr val="bg1"/>
              </a:solidFill>
            </a:endParaRPr>
          </a:p>
        </p:txBody>
      </p:sp>
      <p:grpSp>
        <p:nvGrpSpPr>
          <p:cNvPr id="1147933" name="Group 29"/>
          <p:cNvGrpSpPr>
            <a:grpSpLocks/>
          </p:cNvGrpSpPr>
          <p:nvPr/>
        </p:nvGrpSpPr>
        <p:grpSpPr bwMode="auto">
          <a:xfrm>
            <a:off x="4632325" y="4343400"/>
            <a:ext cx="4471988" cy="1447800"/>
            <a:chOff x="2918" y="2736"/>
            <a:chExt cx="2817" cy="912"/>
          </a:xfrm>
        </p:grpSpPr>
        <p:pic>
          <p:nvPicPr>
            <p:cNvPr id="1147934" name="Picture 30"/>
            <p:cNvPicPr>
              <a:picLocks noChangeAspect="1" noChangeArrowheads="1"/>
            </p:cNvPicPr>
            <p:nvPr/>
          </p:nvPicPr>
          <p:blipFill>
            <a:blip r:embed="rId3">
              <a:extLst>
                <a:ext uri="{28A0092B-C50C-407E-A947-70E740481C1C}">
                  <a14:useLocalDpi xmlns:a14="http://schemas.microsoft.com/office/drawing/2010/main" val="0"/>
                </a:ext>
              </a:extLst>
            </a:blip>
            <a:srcRect l="24371" t="14201" r="21222" b="13301"/>
            <a:stretch>
              <a:fillRect/>
            </a:stretch>
          </p:blipFill>
          <p:spPr bwMode="auto">
            <a:xfrm>
              <a:off x="4823" y="2736"/>
              <a:ext cx="912" cy="912"/>
            </a:xfrm>
            <a:prstGeom prst="rect">
              <a:avLst/>
            </a:prstGeom>
            <a:noFill/>
            <a:ln w="25400">
              <a:solidFill>
                <a:srgbClr val="9A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2" dir="18900000" algn="ctr" rotWithShape="0">
                      <a:schemeClr val="bg2">
                        <a:alpha val="50000"/>
                      </a:schemeClr>
                    </a:outerShdw>
                  </a:effectLst>
                </a14:hiddenEffects>
              </a:ext>
            </a:extLst>
          </p:spPr>
        </p:pic>
        <p:sp>
          <p:nvSpPr>
            <p:cNvPr id="1147935" name="Text Box 31"/>
            <p:cNvSpPr txBox="1">
              <a:spLocks noChangeArrowheads="1"/>
            </p:cNvSpPr>
            <p:nvPr/>
          </p:nvSpPr>
          <p:spPr bwMode="auto">
            <a:xfrm>
              <a:off x="2918" y="3120"/>
              <a:ext cx="17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9A0000"/>
                  </a:solidFill>
                </a:rPr>
                <a:t>Example background model:</a:t>
              </a:r>
            </a:p>
            <a:p>
              <a:r>
                <a:rPr lang="en-US" sz="1400" b="1">
                  <a:solidFill>
                    <a:srgbClr val="9A0000"/>
                  </a:solidFill>
                </a:rPr>
                <a:t>Powerlaw graph</a:t>
              </a:r>
            </a:p>
          </p:txBody>
        </p:sp>
        <p:sp>
          <p:nvSpPr>
            <p:cNvPr id="1147936" name="Freeform 32"/>
            <p:cNvSpPr>
              <a:spLocks/>
            </p:cNvSpPr>
            <p:nvPr/>
          </p:nvSpPr>
          <p:spPr bwMode="auto">
            <a:xfrm>
              <a:off x="4517" y="2736"/>
              <a:ext cx="288" cy="912"/>
            </a:xfrm>
            <a:custGeom>
              <a:avLst/>
              <a:gdLst>
                <a:gd name="T0" fmla="*/ 0 w 288"/>
                <a:gd name="T1" fmla="*/ 480 h 912"/>
                <a:gd name="T2" fmla="*/ 288 w 288"/>
                <a:gd name="T3" fmla="*/ 0 h 912"/>
                <a:gd name="T4" fmla="*/ 288 w 288"/>
                <a:gd name="T5" fmla="*/ 912 h 912"/>
                <a:gd name="T6" fmla="*/ 0 w 288"/>
                <a:gd name="T7" fmla="*/ 480 h 912"/>
              </a:gdLst>
              <a:ahLst/>
              <a:cxnLst>
                <a:cxn ang="0">
                  <a:pos x="T0" y="T1"/>
                </a:cxn>
                <a:cxn ang="0">
                  <a:pos x="T2" y="T3"/>
                </a:cxn>
                <a:cxn ang="0">
                  <a:pos x="T4" y="T5"/>
                </a:cxn>
                <a:cxn ang="0">
                  <a:pos x="T6" y="T7"/>
                </a:cxn>
              </a:cxnLst>
              <a:rect l="0" t="0" r="r" b="b"/>
              <a:pathLst>
                <a:path w="288" h="912">
                  <a:moveTo>
                    <a:pt x="0" y="480"/>
                  </a:moveTo>
                  <a:lnTo>
                    <a:pt x="288" y="0"/>
                  </a:lnTo>
                  <a:lnTo>
                    <a:pt x="288" y="912"/>
                  </a:lnTo>
                  <a:lnTo>
                    <a:pt x="0" y="480"/>
                  </a:lnTo>
                  <a:close/>
                </a:path>
              </a:pathLst>
            </a:custGeom>
            <a:solidFill>
              <a:srgbClr val="9A0000">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7937" name="Group 33"/>
          <p:cNvGrpSpPr>
            <a:grpSpLocks/>
          </p:cNvGrpSpPr>
          <p:nvPr/>
        </p:nvGrpSpPr>
        <p:grpSpPr bwMode="auto">
          <a:xfrm>
            <a:off x="5173663" y="1439863"/>
            <a:ext cx="3894137" cy="517525"/>
            <a:chOff x="3259" y="907"/>
            <a:chExt cx="2453" cy="326"/>
          </a:xfrm>
        </p:grpSpPr>
        <p:sp>
          <p:nvSpPr>
            <p:cNvPr id="1147938" name="Text Box 34"/>
            <p:cNvSpPr txBox="1">
              <a:spLocks noChangeArrowheads="1"/>
            </p:cNvSpPr>
            <p:nvPr/>
          </p:nvSpPr>
          <p:spPr bwMode="auto">
            <a:xfrm>
              <a:off x="3984" y="907"/>
              <a:ext cx="1728" cy="326"/>
            </a:xfrm>
            <a:prstGeom prst="rect">
              <a:avLst/>
            </a:prstGeom>
            <a:solidFill>
              <a:schemeClr val="bg1">
                <a:alpha val="5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00C4DE"/>
                  </a:solidFill>
                </a:rPr>
                <a:t>Example subgraph of interest: </a:t>
              </a:r>
            </a:p>
            <a:p>
              <a:r>
                <a:rPr lang="en-US" sz="1400" b="1">
                  <a:solidFill>
                    <a:srgbClr val="00C4DE"/>
                  </a:solidFill>
                </a:rPr>
                <a:t>Fully connected (complete)</a:t>
              </a:r>
            </a:p>
          </p:txBody>
        </p:sp>
        <p:grpSp>
          <p:nvGrpSpPr>
            <p:cNvPr id="1147939" name="Group 35"/>
            <p:cNvGrpSpPr>
              <a:grpSpLocks/>
            </p:cNvGrpSpPr>
            <p:nvPr/>
          </p:nvGrpSpPr>
          <p:grpSpPr bwMode="auto">
            <a:xfrm>
              <a:off x="3259" y="922"/>
              <a:ext cx="336" cy="288"/>
              <a:chOff x="3072" y="1056"/>
              <a:chExt cx="336" cy="288"/>
            </a:xfrm>
          </p:grpSpPr>
          <p:sp>
            <p:nvSpPr>
              <p:cNvPr id="1147940" name="Oval 36"/>
              <p:cNvSpPr>
                <a:spLocks noChangeArrowheads="1"/>
              </p:cNvSpPr>
              <p:nvPr/>
            </p:nvSpPr>
            <p:spPr bwMode="auto">
              <a:xfrm>
                <a:off x="307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1" name="Oval 37"/>
              <p:cNvSpPr>
                <a:spLocks noChangeArrowheads="1"/>
              </p:cNvSpPr>
              <p:nvPr/>
            </p:nvSpPr>
            <p:spPr bwMode="auto">
              <a:xfrm>
                <a:off x="331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2" name="Oval 38"/>
              <p:cNvSpPr>
                <a:spLocks noChangeArrowheads="1"/>
              </p:cNvSpPr>
              <p:nvPr/>
            </p:nvSpPr>
            <p:spPr bwMode="auto">
              <a:xfrm>
                <a:off x="307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3" name="Oval 39"/>
              <p:cNvSpPr>
                <a:spLocks noChangeArrowheads="1"/>
              </p:cNvSpPr>
              <p:nvPr/>
            </p:nvSpPr>
            <p:spPr bwMode="auto">
              <a:xfrm>
                <a:off x="331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147944" name="AutoShape 40"/>
              <p:cNvCxnSpPr>
                <a:cxnSpLocks noChangeShapeType="1"/>
                <a:stCxn id="1147940" idx="6"/>
                <a:endCxn id="1147941" idx="2"/>
              </p:cNvCxnSpPr>
              <p:nvPr/>
            </p:nvCxnSpPr>
            <p:spPr bwMode="auto">
              <a:xfrm>
                <a:off x="3168" y="1104"/>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5" name="AutoShape 41"/>
              <p:cNvCxnSpPr>
                <a:cxnSpLocks noChangeShapeType="1"/>
                <a:stCxn id="1147940" idx="4"/>
                <a:endCxn id="1147942" idx="0"/>
              </p:cNvCxnSpPr>
              <p:nvPr/>
            </p:nvCxnSpPr>
            <p:spPr bwMode="auto">
              <a:xfrm>
                <a:off x="312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6" name="AutoShape 42"/>
              <p:cNvCxnSpPr>
                <a:cxnSpLocks noChangeShapeType="1"/>
                <a:stCxn id="1147942" idx="6"/>
                <a:endCxn id="1147943" idx="2"/>
              </p:cNvCxnSpPr>
              <p:nvPr/>
            </p:nvCxnSpPr>
            <p:spPr bwMode="auto">
              <a:xfrm>
                <a:off x="3168" y="1296"/>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7" name="AutoShape 43"/>
              <p:cNvCxnSpPr>
                <a:cxnSpLocks noChangeShapeType="1"/>
                <a:stCxn id="1147941" idx="4"/>
                <a:endCxn id="1147943" idx="0"/>
              </p:cNvCxnSpPr>
              <p:nvPr/>
            </p:nvCxnSpPr>
            <p:spPr bwMode="auto">
              <a:xfrm>
                <a:off x="336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8" name="AutoShape 44"/>
              <p:cNvCxnSpPr>
                <a:cxnSpLocks noChangeShapeType="1"/>
                <a:stCxn id="1147940" idx="5"/>
                <a:endCxn id="1147943" idx="1"/>
              </p:cNvCxnSpPr>
              <p:nvPr/>
            </p:nvCxnSpPr>
            <p:spPr bwMode="auto">
              <a:xfrm>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9" name="AutoShape 45"/>
              <p:cNvCxnSpPr>
                <a:cxnSpLocks noChangeShapeType="1"/>
                <a:stCxn id="1147941" idx="3"/>
                <a:endCxn id="1147942" idx="7"/>
              </p:cNvCxnSpPr>
              <p:nvPr/>
            </p:nvCxnSpPr>
            <p:spPr bwMode="auto">
              <a:xfrm flipH="1">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47950" name="Freeform 46"/>
            <p:cNvSpPr>
              <a:spLocks/>
            </p:cNvSpPr>
            <p:nvPr/>
          </p:nvSpPr>
          <p:spPr bwMode="auto">
            <a:xfrm>
              <a:off x="3615" y="940"/>
              <a:ext cx="432" cy="240"/>
            </a:xfrm>
            <a:custGeom>
              <a:avLst/>
              <a:gdLst>
                <a:gd name="T0" fmla="*/ 432 w 432"/>
                <a:gd name="T1" fmla="*/ 144 h 240"/>
                <a:gd name="T2" fmla="*/ 0 w 432"/>
                <a:gd name="T3" fmla="*/ 0 h 240"/>
                <a:gd name="T4" fmla="*/ 0 w 432"/>
                <a:gd name="T5" fmla="*/ 240 h 240"/>
                <a:gd name="T6" fmla="*/ 432 w 432"/>
                <a:gd name="T7" fmla="*/ 144 h 240"/>
              </a:gdLst>
              <a:ahLst/>
              <a:cxnLst>
                <a:cxn ang="0">
                  <a:pos x="T0" y="T1"/>
                </a:cxn>
                <a:cxn ang="0">
                  <a:pos x="T2" y="T3"/>
                </a:cxn>
                <a:cxn ang="0">
                  <a:pos x="T4" y="T5"/>
                </a:cxn>
                <a:cxn ang="0">
                  <a:pos x="T6" y="T7"/>
                </a:cxn>
              </a:cxnLst>
              <a:rect l="0" t="0" r="r" b="b"/>
              <a:pathLst>
                <a:path w="432" h="240">
                  <a:moveTo>
                    <a:pt x="432" y="144"/>
                  </a:moveTo>
                  <a:lnTo>
                    <a:pt x="0" y="0"/>
                  </a:lnTo>
                  <a:lnTo>
                    <a:pt x="0" y="240"/>
                  </a:lnTo>
                  <a:lnTo>
                    <a:pt x="432" y="144"/>
                  </a:lnTo>
                  <a:close/>
                </a:path>
              </a:pathLst>
            </a:custGeom>
            <a:solidFill>
              <a:srgbClr val="00C4DE">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47951" name="Rectangle 47"/>
          <p:cNvSpPr>
            <a:spLocks noChangeArrowheads="1"/>
          </p:cNvSpPr>
          <p:nvPr/>
        </p:nvSpPr>
        <p:spPr bwMode="auto">
          <a:xfrm>
            <a:off x="520700" y="4457700"/>
            <a:ext cx="3657600" cy="889000"/>
          </a:xfrm>
          <a:prstGeom prst="rect">
            <a:avLst/>
          </a:prstGeom>
          <a:noFill/>
          <a:ln w="38100">
            <a:solidFill>
              <a:srgbClr val="00C4DE"/>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049033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a:t>
            </a:r>
            <a:r>
              <a:rPr lang="en-US" baseline="30000" dirty="0" smtClean="0"/>
              <a:t>t</a:t>
            </a:r>
            <a:r>
              <a:rPr lang="en-US" dirty="0" smtClean="0"/>
              <a:t> x E(:,TIME)</a:t>
            </a:r>
            <a:endParaRPr lang="en-US" dirty="0"/>
          </a:p>
        </p:txBody>
      </p:sp>
      <p:pic>
        <p:nvPicPr>
          <p:cNvPr id="5" name="Picture 4" descr="TIME_TIME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89000"/>
            <a:ext cx="5676900" cy="4724400"/>
          </a:xfrm>
          <a:prstGeom prst="rect">
            <a:avLst/>
          </a:prstGeom>
        </p:spPr>
      </p:pic>
      <p:sp>
        <p:nvSpPr>
          <p:cNvPr id="6"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7"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3961261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Densification</a:t>
            </a:r>
            <a:endParaRPr lang="en-US" dirty="0"/>
          </a:p>
        </p:txBody>
      </p:sp>
      <p:pic>
        <p:nvPicPr>
          <p:cNvPr id="9" name="Picture 8" descr="MNratioDoc.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95"/>
          <a:stretch/>
        </p:blipFill>
        <p:spPr>
          <a:xfrm>
            <a:off x="1648668" y="1066800"/>
            <a:ext cx="5887418" cy="4724400"/>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C</a:t>
            </a:r>
            <a:r>
              <a:rPr lang="en-US" sz="1800" b="1" dirty="0" smtClean="0"/>
              <a:t>onstant M/N consistent with sequential ordering of documents</a:t>
            </a:r>
            <a:endParaRPr lang="en-US" sz="1600" b="1" dirty="0"/>
          </a:p>
        </p:txBody>
      </p:sp>
    </p:spTree>
    <p:extLst>
      <p:ext uri="{BB962C8B-B14F-4D97-AF65-F5344CB8AC3E}">
        <p14:creationId xmlns:p14="http://schemas.microsoft.com/office/powerpoint/2010/main" val="15754300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Densification</a:t>
            </a:r>
            <a:endParaRPr lang="en-US" dirty="0"/>
          </a:p>
        </p:txBody>
      </p:sp>
      <p:pic>
        <p:nvPicPr>
          <p:cNvPr id="3" name="Picture 2" descr="MNratioEnt.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2"/>
          <a:stretch/>
        </p:blipFill>
        <p:spPr>
          <a:xfrm>
            <a:off x="1504255" y="1108816"/>
            <a:ext cx="5810945" cy="4606184"/>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M/N consistent with random ordering of entities</a:t>
            </a:r>
            <a:endParaRPr lang="en-US" sz="1600" b="1" dirty="0"/>
          </a:p>
        </p:txBody>
      </p:sp>
    </p:spTree>
    <p:extLst>
      <p:ext uri="{BB962C8B-B14F-4D97-AF65-F5344CB8AC3E}">
        <p14:creationId xmlns:p14="http://schemas.microsoft.com/office/powerpoint/2010/main" val="18198083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Power Law Exponent (</a:t>
            </a:r>
            <a:r>
              <a:rPr lang="en-US" dirty="0">
                <a:solidFill>
                  <a:srgbClr val="000000"/>
                </a:solidFill>
                <a:latin typeface="Symbol" charset="2"/>
                <a:cs typeface="Symbol" charset="2"/>
              </a:rPr>
              <a:t>a</a:t>
            </a:r>
            <a:r>
              <a:rPr lang="en-US" dirty="0"/>
              <a:t>)</a:t>
            </a:r>
          </a:p>
        </p:txBody>
      </p:sp>
      <p:pic>
        <p:nvPicPr>
          <p:cNvPr id="3" name="Picture 2" descr="alphaDoc.pdf"/>
          <p:cNvPicPr>
            <a:picLocks noChangeAspect="1"/>
          </p:cNvPicPr>
          <p:nvPr/>
        </p:nvPicPr>
        <p:blipFill rotWithShape="1">
          <a:blip r:embed="rId3">
            <a:extLst>
              <a:ext uri="{28A0092B-C50C-407E-A947-70E740481C1C}">
                <a14:useLocalDpi xmlns:a14="http://schemas.microsoft.com/office/drawing/2010/main" val="0"/>
              </a:ext>
            </a:extLst>
          </a:blip>
          <a:srcRect t="1830"/>
          <a:stretch/>
        </p:blipFill>
        <p:spPr>
          <a:xfrm>
            <a:off x="1462155" y="990600"/>
            <a:ext cx="6081645" cy="4768185"/>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a:t>
            </a:r>
            <a:r>
              <a:rPr lang="en-US" sz="1800" dirty="0" smtClean="0">
                <a:solidFill>
                  <a:srgbClr val="000000"/>
                </a:solidFill>
                <a:latin typeface="Symbol" charset="2"/>
                <a:cs typeface="Symbol" charset="2"/>
              </a:rPr>
              <a:t>a</a:t>
            </a:r>
            <a:r>
              <a:rPr lang="en-US" sz="1800" b="1" dirty="0" smtClean="0"/>
              <a:t> consistent with sequential ordering of documents</a:t>
            </a:r>
            <a:endParaRPr lang="en-US" sz="1600" b="1" dirty="0"/>
          </a:p>
        </p:txBody>
      </p:sp>
    </p:spTree>
    <p:extLst>
      <p:ext uri="{BB962C8B-B14F-4D97-AF65-F5344CB8AC3E}">
        <p14:creationId xmlns:p14="http://schemas.microsoft.com/office/powerpoint/2010/main" val="10175689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Power </a:t>
            </a:r>
            <a:r>
              <a:rPr lang="en-US" dirty="0"/>
              <a:t>Law Exponent (</a:t>
            </a:r>
            <a:r>
              <a:rPr lang="en-US" dirty="0">
                <a:solidFill>
                  <a:srgbClr val="000000"/>
                </a:solidFill>
                <a:latin typeface="Symbol" charset="2"/>
                <a:cs typeface="Symbol" charset="2"/>
              </a:rPr>
              <a:t>a</a:t>
            </a:r>
            <a:r>
              <a:rPr lang="en-US" dirty="0"/>
              <a:t>)</a:t>
            </a:r>
          </a:p>
        </p:txBody>
      </p:sp>
      <p:pic>
        <p:nvPicPr>
          <p:cNvPr id="5" name="Picture 4" descr="alphaEnt.pdf"/>
          <p:cNvPicPr>
            <a:picLocks noChangeAspect="1"/>
          </p:cNvPicPr>
          <p:nvPr/>
        </p:nvPicPr>
        <p:blipFill rotWithShape="1">
          <a:blip r:embed="rId3">
            <a:extLst>
              <a:ext uri="{28A0092B-C50C-407E-A947-70E740481C1C}">
                <a14:useLocalDpi xmlns:a14="http://schemas.microsoft.com/office/drawing/2010/main" val="0"/>
              </a:ext>
            </a:extLst>
          </a:blip>
          <a:srcRect t="1699"/>
          <a:stretch/>
        </p:blipFill>
        <p:spPr>
          <a:xfrm>
            <a:off x="1375777" y="1066800"/>
            <a:ext cx="6091823" cy="4782529"/>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Decreasing </a:t>
            </a:r>
            <a:r>
              <a:rPr lang="en-US" sz="1800" dirty="0" smtClean="0">
                <a:solidFill>
                  <a:srgbClr val="000000"/>
                </a:solidFill>
                <a:latin typeface="Symbol" charset="2"/>
                <a:cs typeface="Symbol" charset="2"/>
              </a:rPr>
              <a:t>a</a:t>
            </a:r>
            <a:r>
              <a:rPr lang="en-US" sz="1800" b="1" dirty="0" smtClean="0"/>
              <a:t> consistent with random ordering of entities</a:t>
            </a:r>
            <a:endParaRPr lang="en-US" sz="1600" b="1" dirty="0"/>
          </a:p>
        </p:txBody>
      </p:sp>
    </p:spTree>
    <p:extLst>
      <p:ext uri="{BB962C8B-B14F-4D97-AF65-F5344CB8AC3E}">
        <p14:creationId xmlns:p14="http://schemas.microsoft.com/office/powerpoint/2010/main" val="35562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4369"/>
            <a:ext cx="9144000" cy="5110863"/>
          </a:xfrm>
          <a:prstGeom prst="rect">
            <a:avLst/>
          </a:prstGeom>
        </p:spPr>
      </p:pic>
      <p:sp>
        <p:nvSpPr>
          <p:cNvPr id="2" name="Title 1"/>
          <p:cNvSpPr>
            <a:spLocks noGrp="1"/>
          </p:cNvSpPr>
          <p:nvPr>
            <p:ph type="title"/>
          </p:nvPr>
        </p:nvSpPr>
        <p:spPr/>
        <p:txBody>
          <a:bodyPr/>
          <a:lstStyle/>
          <a:p>
            <a:r>
              <a:rPr lang="en-US" dirty="0" smtClean="0"/>
              <a:t>E(:</a:t>
            </a:r>
            <a:r>
              <a:rPr lang="en-US" dirty="0"/>
              <a:t>,</a:t>
            </a:r>
            <a:r>
              <a:rPr lang="en-US" dirty="0" smtClean="0"/>
              <a:t>LOCATION)</a:t>
            </a:r>
            <a:r>
              <a:rPr lang="en-US" dirty="0"/>
              <a:t> </a:t>
            </a:r>
            <a:r>
              <a:rPr lang="en-US" dirty="0" smtClean="0"/>
              <a:t>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383382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IZ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 y="914400"/>
            <a:ext cx="9144000" cy="5110863"/>
          </a:xfrm>
          <a:prstGeom prst="rect">
            <a:avLst/>
          </a:prstGeom>
        </p:spPr>
      </p:pic>
      <p:sp>
        <p:nvSpPr>
          <p:cNvPr id="2" name="Title 1"/>
          <p:cNvSpPr>
            <a:spLocks noGrp="1"/>
          </p:cNvSpPr>
          <p:nvPr>
            <p:ph type="title"/>
          </p:nvPr>
        </p:nvSpPr>
        <p:spPr/>
        <p:txBody>
          <a:bodyPr/>
          <a:lstStyle/>
          <a:p>
            <a:r>
              <a:rPr lang="en-US" dirty="0" smtClean="0"/>
              <a:t>E(:,ORGANIZATION)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85682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8969"/>
            <a:ext cx="9144000" cy="5110863"/>
          </a:xfrm>
          <a:prstGeom prst="rect">
            <a:avLst/>
          </a:prstGeom>
        </p:spPr>
      </p:pic>
      <p:sp>
        <p:nvSpPr>
          <p:cNvPr id="2" name="Title 1"/>
          <p:cNvSpPr>
            <a:spLocks noGrp="1"/>
          </p:cNvSpPr>
          <p:nvPr>
            <p:ph type="title"/>
          </p:nvPr>
        </p:nvSpPr>
        <p:spPr/>
        <p:txBody>
          <a:bodyPr/>
          <a:lstStyle/>
          <a:p>
            <a:r>
              <a:rPr lang="en-US" dirty="0" smtClean="0"/>
              <a:t>E(:,PERSON)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41294499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7100"/>
            <a:ext cx="9144000" cy="5110863"/>
          </a:xfrm>
          <a:prstGeom prst="rect">
            <a:avLst/>
          </a:prstGeom>
        </p:spPr>
      </p:pic>
      <p:sp>
        <p:nvSpPr>
          <p:cNvPr id="2" name="Title 1"/>
          <p:cNvSpPr>
            <a:spLocks noGrp="1"/>
          </p:cNvSpPr>
          <p:nvPr>
            <p:ph type="title"/>
          </p:nvPr>
        </p:nvSpPr>
        <p:spPr/>
        <p:txBody>
          <a:bodyPr/>
          <a:lstStyle/>
          <a:p>
            <a:r>
              <a:rPr lang="en-US" dirty="0" smtClean="0"/>
              <a:t>E(:,TIME)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8331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Edges E(:,LOCATION)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Highlights anomalous edges</a:t>
            </a:r>
            <a:endParaRPr lang="en-US" sz="1600" b="1" dirty="0"/>
          </a:p>
        </p:txBody>
      </p:sp>
      <p:pic>
        <p:nvPicPr>
          <p:cNvPr id="3" name="Picture 2" descr="LOCATION_AddBinRatio1_E.pdf"/>
          <p:cNvPicPr>
            <a:picLocks noChangeAspect="1"/>
          </p:cNvPicPr>
          <p:nvPr/>
        </p:nvPicPr>
        <p:blipFill rotWithShape="1">
          <a:blip r:embed="rId4">
            <a:extLst>
              <a:ext uri="{28A0092B-C50C-407E-A947-70E740481C1C}">
                <a14:useLocalDpi xmlns:a14="http://schemas.microsoft.com/office/drawing/2010/main" val="0"/>
              </a:ext>
            </a:extLst>
          </a:blip>
          <a:srcRect l="2387" t="1405" r="9182" b="7565"/>
          <a:stretch/>
        </p:blipFill>
        <p:spPr>
          <a:xfrm rot="16200000">
            <a:off x="-320100" y="1891865"/>
            <a:ext cx="4231696" cy="2974658"/>
          </a:xfrm>
          <a:prstGeom prst="rect">
            <a:avLst/>
          </a:prstGeom>
        </p:spPr>
      </p:pic>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2260154" cy="338554"/>
          </a:xfrm>
          <a:prstGeom prst="rect">
            <a:avLst/>
          </a:prstGeom>
          <a:noFill/>
        </p:spPr>
        <p:txBody>
          <a:bodyPr wrap="none">
            <a:spAutoFit/>
          </a:bodyPr>
          <a:lstStyle/>
          <a:p>
            <a:r>
              <a:rPr lang="en-US" sz="1600" dirty="0" smtClean="0"/>
              <a:t>Entity(medium degree)</a:t>
            </a:r>
            <a:endParaRPr lang="en-US" sz="1600" dirty="0"/>
          </a:p>
        </p:txBody>
      </p:sp>
      <p:sp>
        <p:nvSpPr>
          <p:cNvPr id="8" name="Rectangle 7"/>
          <p:cNvSpPr/>
          <p:nvPr/>
        </p:nvSpPr>
        <p:spPr>
          <a:xfrm>
            <a:off x="1324109" y="2704829"/>
            <a:ext cx="1074232" cy="338554"/>
          </a:xfrm>
          <a:prstGeom prst="rect">
            <a:avLst/>
          </a:prstGeom>
          <a:noFill/>
        </p:spPr>
        <p:txBody>
          <a:bodyPr wrap="none">
            <a:spAutoFit/>
          </a:bodyPr>
          <a:lstStyle/>
          <a:p>
            <a:r>
              <a:rPr lang="en-US" sz="1600" dirty="0" smtClean="0"/>
              <a:t>1, 2, 3, …</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pic>
        <p:nvPicPr>
          <p:cNvPr id="10" name="Picture 9" descr="LOCATION_AddBinRatioMin_E.pdf"/>
          <p:cNvPicPr>
            <a:picLocks noChangeAspect="1"/>
          </p:cNvPicPr>
          <p:nvPr/>
        </p:nvPicPr>
        <p:blipFill rotWithShape="1">
          <a:blip r:embed="rId5">
            <a:extLst>
              <a:ext uri="{28A0092B-C50C-407E-A947-70E740481C1C}">
                <a14:useLocalDpi xmlns:a14="http://schemas.microsoft.com/office/drawing/2010/main" val="0"/>
              </a:ext>
            </a:extLst>
          </a:blip>
          <a:srcRect l="2868" t="1378" r="9588" b="7498"/>
          <a:stretch/>
        </p:blipFill>
        <p:spPr>
          <a:xfrm rot="16200000">
            <a:off x="3021596" y="1879893"/>
            <a:ext cx="4155474" cy="2953773"/>
          </a:xfrm>
          <a:prstGeom prst="rect">
            <a:avLst/>
          </a:prstGeom>
        </p:spPr>
      </p:pic>
      <p:sp>
        <p:nvSpPr>
          <p:cNvPr id="11" name="Rectangle 10"/>
          <p:cNvSpPr/>
          <p:nvPr/>
        </p:nvSpPr>
        <p:spPr>
          <a:xfrm>
            <a:off x="4762574" y="942329"/>
            <a:ext cx="754734" cy="338554"/>
          </a:xfrm>
          <a:prstGeom prst="rect">
            <a:avLst/>
          </a:prstGeom>
          <a:noFill/>
        </p:spPr>
        <p:txBody>
          <a:bodyPr wrap="none">
            <a:spAutoFit/>
          </a:bodyPr>
          <a:lstStyle/>
          <a:p>
            <a:r>
              <a:rPr lang="en-US" sz="1600" dirty="0" smtClean="0"/>
              <a:t>Deficit</a:t>
            </a:r>
            <a:endParaRPr lang="en-US" sz="1600" dirty="0"/>
          </a:p>
        </p:txBody>
      </p:sp>
      <p:sp>
        <p:nvSpPr>
          <p:cNvPr id="12" name="Rectangle 11"/>
          <p:cNvSpPr/>
          <p:nvPr/>
        </p:nvSpPr>
        <p:spPr>
          <a:xfrm>
            <a:off x="5027690" y="2575030"/>
            <a:ext cx="703638" cy="338554"/>
          </a:xfrm>
          <a:prstGeom prst="rect">
            <a:avLst/>
          </a:prstGeom>
          <a:noFill/>
        </p:spPr>
        <p:txBody>
          <a:bodyPr wrap="none">
            <a:spAutoFit/>
          </a:bodyPr>
          <a:lstStyle/>
          <a:p>
            <a:r>
              <a:rPr lang="en-US" sz="1600" dirty="0" smtClean="0"/>
              <a:t>All ~1</a:t>
            </a:r>
            <a:endParaRPr lang="en-US" sz="1600" dirty="0"/>
          </a:p>
        </p:txBody>
      </p:sp>
      <p:sp>
        <p:nvSpPr>
          <p:cNvPr id="13" name="Rectangle 12"/>
          <p:cNvSpPr/>
          <p:nvPr/>
        </p:nvSpPr>
        <p:spPr>
          <a:xfrm rot="16200000">
            <a:off x="2129361" y="2833429"/>
            <a:ext cx="2761894" cy="338554"/>
          </a:xfrm>
          <a:prstGeom prst="rect">
            <a:avLst/>
          </a:prstGeom>
          <a:noFill/>
        </p:spPr>
        <p:txBody>
          <a:bodyPr wrap="none">
            <a:spAutoFit/>
          </a:bodyPr>
          <a:lstStyle/>
          <a:p>
            <a:r>
              <a:rPr lang="en-US" sz="1600" dirty="0" smtClean="0"/>
              <a:t>Document (very low degree)</a:t>
            </a:r>
            <a:endParaRPr lang="en-US" sz="1600" dirty="0"/>
          </a:p>
        </p:txBody>
      </p:sp>
      <p:sp>
        <p:nvSpPr>
          <p:cNvPr id="14" name="Rectangle 13"/>
          <p:cNvSpPr/>
          <p:nvPr/>
        </p:nvSpPr>
        <p:spPr>
          <a:xfrm>
            <a:off x="4023686" y="5364233"/>
            <a:ext cx="2317161" cy="338554"/>
          </a:xfrm>
          <a:prstGeom prst="rect">
            <a:avLst/>
          </a:prstGeom>
          <a:noFill/>
        </p:spPr>
        <p:txBody>
          <a:bodyPr wrap="none">
            <a:spAutoFit/>
          </a:bodyPr>
          <a:lstStyle/>
          <a:p>
            <a:r>
              <a:rPr lang="en-US" sz="1600" dirty="0" smtClean="0"/>
              <a:t>Entity (medium degree)</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635291346"/>
              </p:ext>
            </p:extLst>
          </p:nvPr>
        </p:nvGraphicFramePr>
        <p:xfrm>
          <a:off x="6759215" y="1323893"/>
          <a:ext cx="2273300" cy="977900"/>
        </p:xfrm>
        <a:graphic>
          <a:graphicData uri="http://schemas.openxmlformats.org/presentationml/2006/ole">
            <mc:AlternateContent xmlns:mc="http://schemas.openxmlformats.org/markup-compatibility/2006">
              <mc:Choice xmlns:v="urn:schemas-microsoft-com:vml" Requires="v">
                <p:oleObj spid="_x0000_s1104" name="Worksheet" r:id="rId7" imgW="2273300" imgH="977900" progId="Excel.Sheet.12">
                  <p:embed/>
                </p:oleObj>
              </mc:Choice>
              <mc:Fallback>
                <p:oleObj name="Worksheet" r:id="rId7" imgW="2273300" imgH="977900" progId="Excel.Sheet.12">
                  <p:embed/>
                  <p:pic>
                    <p:nvPicPr>
                      <p:cNvPr id="0" name=""/>
                      <p:cNvPicPr/>
                      <p:nvPr/>
                    </p:nvPicPr>
                    <p:blipFill>
                      <a:blip r:embed="rId8"/>
                      <a:stretch>
                        <a:fillRect/>
                      </a:stretch>
                    </p:blipFill>
                    <p:spPr>
                      <a:xfrm>
                        <a:off x="6759215" y="1323893"/>
                        <a:ext cx="2273300" cy="977900"/>
                      </a:xfrm>
                      <a:prstGeom prst="rect">
                        <a:avLst/>
                      </a:prstGeom>
                    </p:spPr>
                  </p:pic>
                </p:oleObj>
              </mc:Fallback>
            </mc:AlternateContent>
          </a:graphicData>
        </a:graphic>
      </p:graphicFrame>
      <p:sp>
        <p:nvSpPr>
          <p:cNvPr id="18" name="Rectangle 17"/>
          <p:cNvSpPr/>
          <p:nvPr/>
        </p:nvSpPr>
        <p:spPr>
          <a:xfrm>
            <a:off x="7630817" y="986649"/>
            <a:ext cx="880369" cy="338554"/>
          </a:xfrm>
          <a:prstGeom prst="rect">
            <a:avLst/>
          </a:prstGeom>
          <a:noFill/>
        </p:spPr>
        <p:txBody>
          <a:bodyPr wrap="none">
            <a:spAutoFit/>
          </a:bodyPr>
          <a:lstStyle/>
          <a:p>
            <a:r>
              <a:rPr lang="en-US" sz="1600" dirty="0" smtClean="0"/>
              <a:t>Surplus</a:t>
            </a:r>
            <a:endParaRPr lang="en-US" sz="1600" dirty="0"/>
          </a:p>
        </p:txBody>
      </p:sp>
      <p:sp>
        <p:nvSpPr>
          <p:cNvPr id="19" name="Rectangle 18"/>
          <p:cNvSpPr/>
          <p:nvPr/>
        </p:nvSpPr>
        <p:spPr>
          <a:xfrm>
            <a:off x="6826839" y="2314769"/>
            <a:ext cx="2317161" cy="338554"/>
          </a:xfrm>
          <a:prstGeom prst="rect">
            <a:avLst/>
          </a:prstGeom>
          <a:noFill/>
        </p:spPr>
        <p:txBody>
          <a:bodyPr wrap="none">
            <a:spAutoFit/>
          </a:bodyPr>
          <a:lstStyle/>
          <a:p>
            <a:r>
              <a:rPr lang="en-US" sz="1600" dirty="0" smtClean="0"/>
              <a:t>Entity (medium degree)</a:t>
            </a:r>
            <a:endParaRPr lang="en-US" sz="1600" dirty="0"/>
          </a:p>
        </p:txBody>
      </p:sp>
      <p:sp>
        <p:nvSpPr>
          <p:cNvPr id="20" name="Rectangle 19"/>
          <p:cNvSpPr/>
          <p:nvPr/>
        </p:nvSpPr>
        <p:spPr>
          <a:xfrm>
            <a:off x="6692753" y="1471415"/>
            <a:ext cx="1641645" cy="523220"/>
          </a:xfrm>
          <a:prstGeom prst="rect">
            <a:avLst/>
          </a:prstGeom>
          <a:noFill/>
        </p:spPr>
        <p:txBody>
          <a:bodyPr wrap="none">
            <a:spAutoFit/>
          </a:bodyPr>
          <a:lstStyle/>
          <a:p>
            <a:r>
              <a:rPr lang="en-US" sz="1400" dirty="0" smtClean="0"/>
              <a:t>Document</a:t>
            </a:r>
          </a:p>
          <a:p>
            <a:r>
              <a:rPr lang="en-US" sz="1400" dirty="0" smtClean="0"/>
              <a:t>(very high degree)</a:t>
            </a:r>
            <a:endParaRPr lang="en-US" sz="1400" dirty="0"/>
          </a:p>
        </p:txBody>
      </p:sp>
    </p:spTree>
    <p:extLst>
      <p:ext uri="{BB962C8B-B14F-4D97-AF65-F5344CB8AC3E}">
        <p14:creationId xmlns:p14="http://schemas.microsoft.com/office/powerpoint/2010/main" val="2813365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9" name="Rectangle 3"/>
          <p:cNvSpPr>
            <a:spLocks noGrp="1" noChangeArrowheads="1"/>
          </p:cNvSpPr>
          <p:nvPr>
            <p:ph type="title"/>
          </p:nvPr>
        </p:nvSpPr>
        <p:spPr>
          <a:noFill/>
          <a:ln/>
        </p:spPr>
        <p:txBody>
          <a:bodyPr/>
          <a:lstStyle/>
          <a:p>
            <a:r>
              <a:rPr lang="en-US" dirty="0" smtClean="0">
                <a:solidFill>
                  <a:srgbClr val="000000"/>
                </a:solidFill>
              </a:rPr>
              <a:t>“Perfect” Power Law Matrix Definition</a:t>
            </a:r>
            <a:endParaRPr lang="en-US" dirty="0">
              <a:solidFill>
                <a:srgbClr val="000000"/>
              </a:solidFill>
            </a:endParaRPr>
          </a:p>
        </p:txBody>
      </p:sp>
      <p:sp>
        <p:nvSpPr>
          <p:cNvPr id="966662" name="Rectangle 6"/>
          <p:cNvSpPr>
            <a:spLocks noChangeArrowheads="1"/>
          </p:cNvSpPr>
          <p:nvPr/>
        </p:nvSpPr>
        <p:spPr bwMode="auto">
          <a:xfrm>
            <a:off x="6724650" y="1417638"/>
            <a:ext cx="20066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In </a:t>
            </a:r>
            <a:r>
              <a:rPr lang="en-US" sz="1800" b="1" dirty="0" smtClean="0">
                <a:solidFill>
                  <a:srgbClr val="000000"/>
                </a:solidFill>
              </a:rPr>
              <a:t>Degree</a:t>
            </a:r>
          </a:p>
          <a:p>
            <a:pPr algn="ctr"/>
            <a:r>
              <a:rPr lang="en-US" sz="1800" b="1" dirty="0" smtClean="0">
                <a:solidFill>
                  <a:srgbClr val="000000"/>
                </a:solidFill>
              </a:rPr>
              <a:t>Distribution</a:t>
            </a:r>
            <a:endParaRPr lang="en-US" sz="1800" b="1" dirty="0">
              <a:solidFill>
                <a:srgbClr val="000000"/>
              </a:solidFill>
            </a:endParaRPr>
          </a:p>
        </p:txBody>
      </p:sp>
      <p:sp>
        <p:nvSpPr>
          <p:cNvPr id="966665" name="Rectangle 9"/>
          <p:cNvSpPr>
            <a:spLocks noChangeArrowheads="1"/>
          </p:cNvSpPr>
          <p:nvPr/>
        </p:nvSpPr>
        <p:spPr bwMode="auto">
          <a:xfrm>
            <a:off x="466725" y="50673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represented as a rectangular sparse matrix</a:t>
            </a:r>
            <a:endParaRPr lang="en-US" sz="1800" b="1" dirty="0"/>
          </a:p>
          <a:p>
            <a:pPr marL="684213" lvl="1" indent="-341313">
              <a:lnSpc>
                <a:spcPct val="90000"/>
              </a:lnSpc>
              <a:spcBef>
                <a:spcPct val="25000"/>
              </a:spcBef>
              <a:buSzPct val="100000"/>
              <a:buFontTx/>
              <a:buChar char="–"/>
            </a:pPr>
            <a:r>
              <a:rPr lang="en-US" sz="1600" b="1" dirty="0" smtClean="0"/>
              <a:t>Can be undirected, multi-edged, self-loops, disconnected, hyper edges, … </a:t>
            </a:r>
          </a:p>
          <a:p>
            <a:pPr marL="228600" indent="-228600">
              <a:lnSpc>
                <a:spcPct val="90000"/>
              </a:lnSpc>
              <a:spcBef>
                <a:spcPct val="25000"/>
              </a:spcBef>
              <a:buSzPct val="125000"/>
              <a:buFontTx/>
              <a:buChar char="•"/>
            </a:pPr>
            <a:r>
              <a:rPr lang="en-US" sz="1800" b="1" dirty="0" smtClean="0"/>
              <a:t>Out/in degree distributions are </a:t>
            </a:r>
            <a:r>
              <a:rPr lang="en-US" sz="1800" b="1" i="1" dirty="0" smtClean="0"/>
              <a:t>independent</a:t>
            </a:r>
            <a:r>
              <a:rPr lang="en-US" sz="1800" b="1" dirty="0" smtClean="0"/>
              <a:t> first order statistics</a:t>
            </a:r>
          </a:p>
          <a:p>
            <a:pPr marL="684213" lvl="1" indent="-341313">
              <a:lnSpc>
                <a:spcPct val="90000"/>
              </a:lnSpc>
              <a:spcBef>
                <a:spcPct val="25000"/>
              </a:spcBef>
              <a:buSzPct val="100000"/>
              <a:buFontTx/>
              <a:buChar char="–"/>
            </a:pPr>
            <a:r>
              <a:rPr lang="en-US" sz="1600" b="1" dirty="0" smtClean="0"/>
              <a:t>Only constraint: </a:t>
            </a:r>
            <a:r>
              <a:rPr lang="en-US" sz="1600" dirty="0">
                <a:solidFill>
                  <a:srgbClr val="000000"/>
                </a:solidFill>
                <a:latin typeface="Symbol" charset="2"/>
                <a:cs typeface="Symbol" charset="2"/>
              </a:rPr>
              <a:t>S</a:t>
            </a:r>
            <a:r>
              <a:rPr lang="en-US" sz="1600" dirty="0" smtClean="0"/>
              <a:t> n(</a:t>
            </a:r>
            <a:r>
              <a:rPr lang="en-US" sz="1600" dirty="0" err="1" smtClean="0"/>
              <a:t>d</a:t>
            </a:r>
            <a:r>
              <a:rPr lang="en-US" sz="1600" baseline="-25000" dirty="0" err="1" smtClean="0"/>
              <a:t>out</a:t>
            </a:r>
            <a:r>
              <a:rPr lang="en-US" sz="1600" dirty="0"/>
              <a:t>) </a:t>
            </a:r>
            <a:r>
              <a:rPr lang="en-US" sz="1600" dirty="0" err="1"/>
              <a:t>d</a:t>
            </a:r>
            <a:r>
              <a:rPr lang="en-US" sz="1600" baseline="-25000" dirty="0" err="1"/>
              <a:t>out</a:t>
            </a:r>
            <a:r>
              <a:rPr lang="en-US" sz="1600" dirty="0" smtClean="0"/>
              <a:t> </a:t>
            </a:r>
            <a:r>
              <a:rPr lang="en-US" sz="1600" dirty="0"/>
              <a:t>= </a:t>
            </a:r>
            <a:r>
              <a:rPr lang="en-US" sz="1600" dirty="0">
                <a:solidFill>
                  <a:srgbClr val="000000"/>
                </a:solidFill>
                <a:latin typeface="Symbol" charset="2"/>
                <a:cs typeface="Symbol" charset="2"/>
              </a:rPr>
              <a:t>S</a:t>
            </a:r>
            <a:r>
              <a:rPr lang="en-US" sz="1600" dirty="0" smtClean="0"/>
              <a:t> </a:t>
            </a:r>
            <a:r>
              <a:rPr lang="en-US" sz="1600" dirty="0"/>
              <a:t>n(</a:t>
            </a:r>
            <a:r>
              <a:rPr lang="en-US" sz="1600" dirty="0" smtClean="0"/>
              <a:t>d</a:t>
            </a:r>
            <a:r>
              <a:rPr lang="en-US" sz="1600" baseline="-25000" dirty="0" smtClean="0"/>
              <a:t>in</a:t>
            </a:r>
            <a:r>
              <a:rPr lang="en-US" sz="1600" dirty="0" smtClean="0"/>
              <a:t>) d</a:t>
            </a:r>
            <a:r>
              <a:rPr lang="en-US" sz="1600" baseline="-25000" dirty="0" smtClean="0"/>
              <a:t>in</a:t>
            </a:r>
            <a:r>
              <a:rPr lang="en-US" sz="1600" dirty="0" smtClean="0"/>
              <a:t> = M</a:t>
            </a:r>
            <a:endParaRPr lang="en-US" sz="1600" dirty="0"/>
          </a:p>
        </p:txBody>
      </p:sp>
      <p:sp>
        <p:nvSpPr>
          <p:cNvPr id="966666" name="Rectangle 10"/>
          <p:cNvSpPr>
            <a:spLocks noChangeArrowheads="1"/>
          </p:cNvSpPr>
          <p:nvPr/>
        </p:nvSpPr>
        <p:spPr bwMode="auto">
          <a:xfrm>
            <a:off x="7126288" y="4249738"/>
            <a:ext cx="13748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i</a:t>
            </a:r>
            <a:r>
              <a:rPr lang="en-US" sz="1600" dirty="0" smtClean="0">
                <a:solidFill>
                  <a:srgbClr val="000000"/>
                </a:solidFill>
              </a:rPr>
              <a:t>n </a:t>
            </a:r>
            <a:r>
              <a:rPr lang="en-US" sz="1600" dirty="0">
                <a:solidFill>
                  <a:srgbClr val="000000"/>
                </a:solidFill>
              </a:rPr>
              <a:t>d</a:t>
            </a:r>
            <a:r>
              <a:rPr lang="en-US" sz="1600" dirty="0" smtClean="0">
                <a:solidFill>
                  <a:srgbClr val="000000"/>
                </a:solidFill>
              </a:rPr>
              <a:t>egree, d</a:t>
            </a:r>
            <a:r>
              <a:rPr lang="en-US" sz="1600" baseline="-25000" dirty="0" smtClean="0">
                <a:solidFill>
                  <a:srgbClr val="000000"/>
                </a:solidFill>
              </a:rPr>
              <a:t>in</a:t>
            </a:r>
            <a:endParaRPr lang="en-US" sz="1600" baseline="-25000" dirty="0">
              <a:solidFill>
                <a:srgbClr val="000000"/>
              </a:solidFill>
            </a:endParaRPr>
          </a:p>
        </p:txBody>
      </p:sp>
      <p:sp>
        <p:nvSpPr>
          <p:cNvPr id="966667" name="Rectangle 11"/>
          <p:cNvSpPr>
            <a:spLocks noChangeArrowheads="1"/>
          </p:cNvSpPr>
          <p:nvPr/>
        </p:nvSpPr>
        <p:spPr bwMode="auto">
          <a:xfrm rot="-5400000">
            <a:off x="4925629" y="27968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n(d</a:t>
            </a:r>
            <a:r>
              <a:rPr lang="en-US" sz="1600" baseline="-25000" dirty="0" smtClean="0">
                <a:solidFill>
                  <a:srgbClr val="000000"/>
                </a:solidFill>
              </a:rPr>
              <a:t>in</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v</a:t>
            </a:r>
            <a:r>
              <a:rPr lang="en-US" sz="1600" dirty="0" smtClean="0">
                <a:solidFill>
                  <a:srgbClr val="000000"/>
                </a:solidFill>
              </a:rPr>
              <a:t>ertices</a:t>
            </a:r>
          </a:p>
        </p:txBody>
      </p:sp>
      <p:pic>
        <p:nvPicPr>
          <p:cNvPr id="6" name="Picture 5" descr="Exampl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52" y="1739900"/>
            <a:ext cx="1720670" cy="3111500"/>
          </a:xfrm>
          <a:prstGeom prst="rect">
            <a:avLst/>
          </a:prstGeom>
          <a:ln w="19050" cmpd="sng">
            <a:solidFill>
              <a:schemeClr val="tx1"/>
            </a:solidFill>
          </a:ln>
        </p:spPr>
      </p:pic>
      <p:sp>
        <p:nvSpPr>
          <p:cNvPr id="21" name="Rectangle 20"/>
          <p:cNvSpPr/>
          <p:nvPr/>
        </p:nvSpPr>
        <p:spPr>
          <a:xfrm>
            <a:off x="1163813" y="1356668"/>
            <a:ext cx="488122" cy="369332"/>
          </a:xfrm>
          <a:prstGeom prst="rect">
            <a:avLst/>
          </a:prstGeom>
        </p:spPr>
        <p:txBody>
          <a:bodyPr wrap="none">
            <a:spAutoFit/>
          </a:bodyPr>
          <a:lstStyle/>
          <a:p>
            <a:r>
              <a:rPr lang="en-US" sz="1800" dirty="0" smtClean="0">
                <a:solidFill>
                  <a:srgbClr val="000000"/>
                </a:solidFill>
              </a:rPr>
              <a:t>N</a:t>
            </a:r>
            <a:r>
              <a:rPr lang="en-US" sz="1800" baseline="-25000" dirty="0" smtClean="0">
                <a:solidFill>
                  <a:srgbClr val="000000"/>
                </a:solidFill>
              </a:rPr>
              <a:t>in</a:t>
            </a:r>
            <a:endParaRPr lang="en-US" sz="1800" baseline="-25000" dirty="0"/>
          </a:p>
        </p:txBody>
      </p:sp>
      <p:sp>
        <p:nvSpPr>
          <p:cNvPr id="22" name="Rectangle 5"/>
          <p:cNvSpPr>
            <a:spLocks noChangeArrowheads="1"/>
          </p:cNvSpPr>
          <p:nvPr/>
        </p:nvSpPr>
        <p:spPr bwMode="auto">
          <a:xfrm>
            <a:off x="200237" y="838200"/>
            <a:ext cx="2468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smtClean="0">
                <a:solidFill>
                  <a:srgbClr val="000000"/>
                </a:solidFill>
              </a:rPr>
              <a:t>Adjacency/Incidence</a:t>
            </a:r>
            <a:endParaRPr lang="en-US" sz="1800" b="1" dirty="0">
              <a:solidFill>
                <a:srgbClr val="000000"/>
              </a:solidFill>
            </a:endParaRPr>
          </a:p>
          <a:p>
            <a:pPr algn="ctr"/>
            <a:r>
              <a:rPr lang="en-US" sz="1800" b="1" dirty="0" smtClean="0">
                <a:solidFill>
                  <a:srgbClr val="000000"/>
                </a:solidFill>
              </a:rPr>
              <a:t>Matrix</a:t>
            </a:r>
            <a:endParaRPr lang="en-US" sz="1800" b="1" dirty="0">
              <a:solidFill>
                <a:srgbClr val="000000"/>
              </a:solidFill>
            </a:endParaRPr>
          </a:p>
        </p:txBody>
      </p:sp>
      <p:sp>
        <p:nvSpPr>
          <p:cNvPr id="23" name="Rectangle 22"/>
          <p:cNvSpPr/>
          <p:nvPr/>
        </p:nvSpPr>
        <p:spPr>
          <a:xfrm>
            <a:off x="1053834" y="2398068"/>
            <a:ext cx="546366" cy="923330"/>
          </a:xfrm>
          <a:prstGeom prst="rect">
            <a:avLst/>
          </a:prstGeom>
        </p:spPr>
        <p:txBody>
          <a:bodyPr wrap="square">
            <a:spAutoFit/>
          </a:bodyPr>
          <a:lstStyle/>
          <a:p>
            <a:r>
              <a:rPr lang="en-US" sz="5400" b="1" dirty="0">
                <a:solidFill>
                  <a:srgbClr val="000000"/>
                </a:solidFill>
              </a:rPr>
              <a:t>A</a:t>
            </a:r>
            <a:endParaRPr lang="en-US" sz="5400" dirty="0"/>
          </a:p>
        </p:txBody>
      </p:sp>
      <p:sp>
        <p:nvSpPr>
          <p:cNvPr id="24" name="Rectangle 23"/>
          <p:cNvSpPr/>
          <p:nvPr/>
        </p:nvSpPr>
        <p:spPr>
          <a:xfrm>
            <a:off x="-42687" y="3134668"/>
            <a:ext cx="565291" cy="369332"/>
          </a:xfrm>
          <a:prstGeom prst="rect">
            <a:avLst/>
          </a:prstGeom>
        </p:spPr>
        <p:txBody>
          <a:bodyPr wrap="none">
            <a:spAutoFit/>
          </a:bodyPr>
          <a:lstStyle/>
          <a:p>
            <a:r>
              <a:rPr lang="en-US" sz="1800" dirty="0" err="1" smtClean="0">
                <a:solidFill>
                  <a:srgbClr val="000000"/>
                </a:solidFill>
              </a:rPr>
              <a:t>N</a:t>
            </a:r>
            <a:r>
              <a:rPr lang="en-US" sz="1800" baseline="-25000" dirty="0" err="1" smtClean="0">
                <a:solidFill>
                  <a:srgbClr val="000000"/>
                </a:solidFill>
              </a:rPr>
              <a:t>out</a:t>
            </a:r>
            <a:endParaRPr lang="en-US" sz="1800" baseline="-25000" dirty="0"/>
          </a:p>
        </p:txBody>
      </p:sp>
      <p:sp>
        <p:nvSpPr>
          <p:cNvPr id="25" name="Rectangle 24"/>
          <p:cNvSpPr/>
          <p:nvPr/>
        </p:nvSpPr>
        <p:spPr>
          <a:xfrm>
            <a:off x="935213" y="3680768"/>
            <a:ext cx="941283" cy="646331"/>
          </a:xfrm>
          <a:prstGeom prst="rect">
            <a:avLst/>
          </a:prstGeom>
        </p:spPr>
        <p:txBody>
          <a:bodyPr wrap="none">
            <a:spAutoFit/>
          </a:bodyPr>
          <a:lstStyle/>
          <a:p>
            <a:pPr algn="ctr"/>
            <a:r>
              <a:rPr lang="en-US" sz="1800" dirty="0" smtClean="0">
                <a:solidFill>
                  <a:srgbClr val="000000"/>
                </a:solidFill>
              </a:rPr>
              <a:t>M = </a:t>
            </a:r>
            <a:r>
              <a:rPr lang="en-US" sz="1800" dirty="0" smtClean="0">
                <a:solidFill>
                  <a:srgbClr val="000000"/>
                </a:solidFill>
                <a:latin typeface="Symbol" charset="2"/>
                <a:cs typeface="Symbol" charset="2"/>
              </a:rPr>
              <a:t>S</a:t>
            </a:r>
            <a:r>
              <a:rPr lang="en-US" sz="1800" dirty="0" smtClean="0"/>
              <a:t>A</a:t>
            </a:r>
            <a:r>
              <a:rPr lang="en-US" sz="1800" dirty="0" smtClean="0">
                <a:solidFill>
                  <a:srgbClr val="000000"/>
                </a:solidFill>
              </a:rPr>
              <a:t> </a:t>
            </a:r>
          </a:p>
          <a:p>
            <a:pPr algn="ctr"/>
            <a:r>
              <a:rPr lang="en-US" sz="1800" dirty="0" smtClean="0">
                <a:solidFill>
                  <a:srgbClr val="000000"/>
                </a:solidFill>
              </a:rPr>
              <a:t>edges</a:t>
            </a:r>
            <a:endParaRPr lang="en-US" sz="1800" baseline="-25000" dirty="0"/>
          </a:p>
        </p:txBody>
      </p:sp>
      <p:sp>
        <p:nvSpPr>
          <p:cNvPr id="966664" name="Rectangle 8"/>
          <p:cNvSpPr>
            <a:spLocks noChangeArrowheads="1"/>
          </p:cNvSpPr>
          <p:nvPr/>
        </p:nvSpPr>
        <p:spPr bwMode="auto">
          <a:xfrm>
            <a:off x="6030913" y="1628775"/>
            <a:ext cx="560387" cy="260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300000"/>
              </a:lnSpc>
            </a:pPr>
            <a:r>
              <a:rPr lang="en-US" sz="1400" dirty="0" smtClean="0">
                <a:solidFill>
                  <a:srgbClr val="000000"/>
                </a:solidFill>
              </a:rPr>
              <a:t>10</a:t>
            </a:r>
            <a:r>
              <a:rPr lang="en-US" sz="1400" baseline="30000" dirty="0" smtClean="0">
                <a:solidFill>
                  <a:srgbClr val="000000"/>
                </a:solidFill>
              </a:rPr>
              <a:t>3</a:t>
            </a:r>
          </a:p>
          <a:p>
            <a:pPr>
              <a:lnSpc>
                <a:spcPct val="30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7" name="Rectangle 6"/>
          <p:cNvSpPr/>
          <p:nvPr/>
        </p:nvSpPr>
        <p:spPr bwMode="auto">
          <a:xfrm>
            <a:off x="6426200" y="213360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27" name="Rectangle 8"/>
          <p:cNvSpPr>
            <a:spLocks noChangeArrowheads="1"/>
          </p:cNvSpPr>
          <p:nvPr/>
        </p:nvSpPr>
        <p:spPr bwMode="auto">
          <a:xfrm>
            <a:off x="6221413" y="4054475"/>
            <a:ext cx="3087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r>
              <a:rPr lang="en-US" sz="1400" dirty="0" smtClean="0">
                <a:solidFill>
                  <a:srgbClr val="000000"/>
                </a:solidFill>
              </a:rPr>
              <a:t>     10</a:t>
            </a:r>
            <a:r>
              <a:rPr lang="en-US" sz="1400" baseline="30000" dirty="0" smtClean="0">
                <a:solidFill>
                  <a:srgbClr val="000000"/>
                </a:solidFill>
              </a:rPr>
              <a:t>4</a:t>
            </a:r>
            <a:r>
              <a:rPr lang="en-US" sz="1400" dirty="0" smtClean="0">
                <a:solidFill>
                  <a:srgbClr val="000000"/>
                </a:solidFill>
              </a:rPr>
              <a:t>     10</a:t>
            </a:r>
            <a:r>
              <a:rPr lang="en-US" sz="1400" baseline="30000" dirty="0" smtClean="0">
                <a:solidFill>
                  <a:srgbClr val="000000"/>
                </a:solidFill>
              </a:rPr>
              <a:t>5</a:t>
            </a:r>
            <a:endParaRPr lang="en-US" sz="1400" baseline="30000" dirty="0">
              <a:solidFill>
                <a:srgbClr val="000000"/>
              </a:solidFill>
            </a:endParaRPr>
          </a:p>
        </p:txBody>
      </p:sp>
      <p:sp>
        <p:nvSpPr>
          <p:cNvPr id="28" name="Line 7"/>
          <p:cNvSpPr>
            <a:spLocks noChangeShapeType="1"/>
          </p:cNvSpPr>
          <p:nvPr/>
        </p:nvSpPr>
        <p:spPr bwMode="auto">
          <a:xfrm>
            <a:off x="6426200" y="2425700"/>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7"/>
          <p:cNvSpPr/>
          <p:nvPr/>
        </p:nvSpPr>
        <p:spPr>
          <a:xfrm>
            <a:off x="7357726" y="2766368"/>
            <a:ext cx="663663"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in</a:t>
            </a:r>
            <a:endParaRPr lang="en-US" baseline="-25000" dirty="0"/>
          </a:p>
        </p:txBody>
      </p:sp>
      <p:sp>
        <p:nvSpPr>
          <p:cNvPr id="33" name="Rectangle 32"/>
          <p:cNvSpPr/>
          <p:nvPr/>
        </p:nvSpPr>
        <p:spPr bwMode="auto">
          <a:xfrm rot="5400000" flipH="1">
            <a:off x="3032820" y="211842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35" name="Line 7"/>
          <p:cNvSpPr>
            <a:spLocks noChangeShapeType="1"/>
          </p:cNvSpPr>
          <p:nvPr/>
        </p:nvSpPr>
        <p:spPr bwMode="auto">
          <a:xfrm rot="5400000" flipH="1">
            <a:off x="3013770" y="2391471"/>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8"/>
          <p:cNvSpPr>
            <a:spLocks noChangeArrowheads="1"/>
          </p:cNvSpPr>
          <p:nvPr/>
        </p:nvSpPr>
        <p:spPr bwMode="auto">
          <a:xfrm>
            <a:off x="2970213" y="1374775"/>
            <a:ext cx="56038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40000"/>
              </a:lnSpc>
            </a:pPr>
            <a:r>
              <a:rPr lang="en-US" sz="1400" dirty="0" smtClean="0">
                <a:solidFill>
                  <a:srgbClr val="000000"/>
                </a:solidFill>
              </a:rPr>
              <a:t>10</a:t>
            </a:r>
            <a:r>
              <a:rPr lang="en-US" sz="1400" baseline="30000" dirty="0" smtClean="0">
                <a:solidFill>
                  <a:srgbClr val="000000"/>
                </a:solidFill>
              </a:rPr>
              <a:t>5</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4</a:t>
            </a:r>
            <a:endParaRPr lang="en-US" sz="1400" dirty="0" smtClean="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3</a:t>
            </a:r>
          </a:p>
          <a:p>
            <a:pPr>
              <a:lnSpc>
                <a:spcPct val="24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37" name="Rectangle 8"/>
          <p:cNvSpPr>
            <a:spLocks noChangeArrowheads="1"/>
          </p:cNvSpPr>
          <p:nvPr/>
        </p:nvSpPr>
        <p:spPr bwMode="auto">
          <a:xfrm>
            <a:off x="3122613" y="4346575"/>
            <a:ext cx="24907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endParaRPr lang="en-US" sz="1400" baseline="30000" dirty="0">
              <a:solidFill>
                <a:srgbClr val="000000"/>
              </a:solidFill>
            </a:endParaRPr>
          </a:p>
        </p:txBody>
      </p:sp>
      <p:sp>
        <p:nvSpPr>
          <p:cNvPr id="38" name="Rectangle 11"/>
          <p:cNvSpPr>
            <a:spLocks noChangeArrowheads="1"/>
          </p:cNvSpPr>
          <p:nvPr/>
        </p:nvSpPr>
        <p:spPr bwMode="auto">
          <a:xfrm rot="-5400000">
            <a:off x="1864928" y="28349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a:t>
            </a:r>
            <a:r>
              <a:rPr lang="en-US" sz="1600" dirty="0" err="1" smtClean="0">
                <a:solidFill>
                  <a:srgbClr val="000000"/>
                </a:solidFill>
              </a:rPr>
              <a:t>d</a:t>
            </a:r>
            <a:r>
              <a:rPr lang="en-US" sz="1600" baseline="-25000" dirty="0" err="1" smtClean="0">
                <a:solidFill>
                  <a:srgbClr val="000000"/>
                </a:solidFill>
              </a:rPr>
              <a:t>out</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a:t>
            </a:r>
            <a:r>
              <a:rPr lang="en-US" sz="1600" dirty="0" smtClean="0">
                <a:solidFill>
                  <a:srgbClr val="000000"/>
                </a:solidFill>
              </a:rPr>
              <a:t>vertices</a:t>
            </a:r>
          </a:p>
        </p:txBody>
      </p:sp>
      <p:sp>
        <p:nvSpPr>
          <p:cNvPr id="39" name="Rectangle 38"/>
          <p:cNvSpPr/>
          <p:nvPr/>
        </p:nvSpPr>
        <p:spPr>
          <a:xfrm>
            <a:off x="3979526" y="2563168"/>
            <a:ext cx="766556"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out</a:t>
            </a:r>
            <a:endParaRPr lang="en-US" baseline="-25000" dirty="0"/>
          </a:p>
        </p:txBody>
      </p:sp>
      <p:sp>
        <p:nvSpPr>
          <p:cNvPr id="40" name="Rectangle 10"/>
          <p:cNvSpPr>
            <a:spLocks noChangeArrowheads="1"/>
          </p:cNvSpPr>
          <p:nvPr/>
        </p:nvSpPr>
        <p:spPr bwMode="auto">
          <a:xfrm>
            <a:off x="3633788" y="4592638"/>
            <a:ext cx="15840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o</a:t>
            </a:r>
            <a:r>
              <a:rPr lang="en-US" sz="1600" dirty="0" smtClean="0">
                <a:solidFill>
                  <a:srgbClr val="000000"/>
                </a:solidFill>
              </a:rPr>
              <a:t>ut </a:t>
            </a:r>
            <a:r>
              <a:rPr lang="en-US" sz="1600" dirty="0">
                <a:solidFill>
                  <a:srgbClr val="000000"/>
                </a:solidFill>
              </a:rPr>
              <a:t>d</a:t>
            </a:r>
            <a:r>
              <a:rPr lang="en-US" sz="1600" dirty="0" smtClean="0">
                <a:solidFill>
                  <a:srgbClr val="000000"/>
                </a:solidFill>
              </a:rPr>
              <a:t>egree, </a:t>
            </a:r>
            <a:r>
              <a:rPr lang="en-US" sz="1600" dirty="0" err="1" smtClean="0">
                <a:solidFill>
                  <a:srgbClr val="000000"/>
                </a:solidFill>
              </a:rPr>
              <a:t>d</a:t>
            </a:r>
            <a:r>
              <a:rPr lang="en-US" sz="1600" baseline="-25000" dirty="0" err="1" smtClean="0">
                <a:solidFill>
                  <a:srgbClr val="000000"/>
                </a:solidFill>
              </a:rPr>
              <a:t>out</a:t>
            </a:r>
            <a:endParaRPr lang="en-US" sz="1600" baseline="-25000" dirty="0">
              <a:solidFill>
                <a:srgbClr val="000000"/>
              </a:solidFill>
            </a:endParaRPr>
          </a:p>
        </p:txBody>
      </p:sp>
      <p:sp>
        <p:nvSpPr>
          <p:cNvPr id="41" name="Rectangle 6"/>
          <p:cNvSpPr>
            <a:spLocks noChangeArrowheads="1"/>
          </p:cNvSpPr>
          <p:nvPr/>
        </p:nvSpPr>
        <p:spPr bwMode="auto">
          <a:xfrm>
            <a:off x="3186808" y="1100138"/>
            <a:ext cx="21989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a:t>
            </a:r>
            <a:r>
              <a:rPr lang="en-US" sz="1800" b="1" dirty="0" smtClean="0">
                <a:solidFill>
                  <a:srgbClr val="000000"/>
                </a:solidFill>
              </a:rPr>
              <a:t>Out Degree</a:t>
            </a:r>
          </a:p>
          <a:p>
            <a:pPr algn="ctr"/>
            <a:r>
              <a:rPr lang="en-US" sz="1800" b="1" dirty="0" smtClean="0">
                <a:solidFill>
                  <a:srgbClr val="000000"/>
                </a:solidFill>
              </a:rPr>
              <a:t>Distribution</a:t>
            </a:r>
            <a:endParaRPr lang="en-US" sz="1800" b="1" dirty="0">
              <a:solidFill>
                <a:srgbClr val="000000"/>
              </a:solidFill>
            </a:endParaRPr>
          </a:p>
        </p:txBody>
      </p:sp>
    </p:spTree>
    <p:extLst>
      <p:ext uri="{BB962C8B-B14F-4D97-AF65-F5344CB8AC3E}">
        <p14:creationId xmlns:p14="http://schemas.microsoft.com/office/powerpoint/2010/main" val="1334129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ERSON_AddBinRatio1_E.pdf"/>
          <p:cNvPicPr>
            <a:picLocks noChangeAspect="1"/>
          </p:cNvPicPr>
          <p:nvPr/>
        </p:nvPicPr>
        <p:blipFill rotWithShape="1">
          <a:blip r:embed="rId4">
            <a:extLst>
              <a:ext uri="{28A0092B-C50C-407E-A947-70E740481C1C}">
                <a14:useLocalDpi xmlns:a14="http://schemas.microsoft.com/office/drawing/2010/main" val="0"/>
              </a:ext>
            </a:extLst>
          </a:blip>
          <a:srcRect l="2974" t="1906" r="9402" b="7093"/>
          <a:stretch/>
        </p:blipFill>
        <p:spPr>
          <a:xfrm rot="16200000">
            <a:off x="-237990" y="1996596"/>
            <a:ext cx="4190319" cy="2971800"/>
          </a:xfrm>
          <a:prstGeom prst="rect">
            <a:avLst/>
          </a:prstGeom>
        </p:spPr>
      </p:pic>
      <p:sp>
        <p:nvSpPr>
          <p:cNvPr id="2" name="Title 1"/>
          <p:cNvSpPr>
            <a:spLocks noGrp="1"/>
          </p:cNvSpPr>
          <p:nvPr>
            <p:ph type="title"/>
          </p:nvPr>
        </p:nvSpPr>
        <p:spPr/>
        <p:txBody>
          <a:bodyPr/>
          <a:lstStyle/>
          <a:p>
            <a:r>
              <a:rPr lang="en-US" dirty="0" smtClean="0"/>
              <a:t>Selected Edges E(:,PERSON)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Highlights anomalous </a:t>
            </a:r>
            <a:r>
              <a:rPr lang="en-US" sz="1800" b="1" dirty="0" smtClean="0"/>
              <a:t>edges</a:t>
            </a:r>
            <a:endParaRPr lang="en-US" sz="1600" b="1" dirty="0"/>
          </a:p>
        </p:txBody>
      </p:sp>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1918314" cy="338554"/>
          </a:xfrm>
          <a:prstGeom prst="rect">
            <a:avLst/>
          </a:prstGeom>
          <a:noFill/>
        </p:spPr>
        <p:txBody>
          <a:bodyPr wrap="none">
            <a:spAutoFit/>
          </a:bodyPr>
          <a:lstStyle/>
          <a:p>
            <a:r>
              <a:rPr lang="en-US" sz="1600" dirty="0" smtClean="0"/>
              <a:t>Entity(high degree)</a:t>
            </a:r>
            <a:endParaRPr lang="en-US" sz="1600" dirty="0"/>
          </a:p>
        </p:txBody>
      </p:sp>
      <p:sp>
        <p:nvSpPr>
          <p:cNvPr id="8" name="Rectangle 7"/>
          <p:cNvSpPr/>
          <p:nvPr/>
        </p:nvSpPr>
        <p:spPr>
          <a:xfrm>
            <a:off x="1299450" y="3469226"/>
            <a:ext cx="703638" cy="338554"/>
          </a:xfrm>
          <a:prstGeom prst="rect">
            <a:avLst/>
          </a:prstGeom>
          <a:noFill/>
        </p:spPr>
        <p:txBody>
          <a:bodyPr wrap="none">
            <a:spAutoFit/>
          </a:bodyPr>
          <a:lstStyle/>
          <a:p>
            <a:r>
              <a:rPr lang="en-US" sz="1600" dirty="0" smtClean="0"/>
              <a:t>All ~1</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sp>
        <p:nvSpPr>
          <p:cNvPr id="11" name="Rectangle 10"/>
          <p:cNvSpPr/>
          <p:nvPr/>
        </p:nvSpPr>
        <p:spPr>
          <a:xfrm>
            <a:off x="4848875" y="1003974"/>
            <a:ext cx="754734" cy="338554"/>
          </a:xfrm>
          <a:prstGeom prst="rect">
            <a:avLst/>
          </a:prstGeom>
          <a:noFill/>
        </p:spPr>
        <p:txBody>
          <a:bodyPr wrap="none">
            <a:spAutoFit/>
          </a:bodyPr>
          <a:lstStyle/>
          <a:p>
            <a:r>
              <a:rPr lang="en-US" sz="1600" dirty="0" smtClean="0"/>
              <a:t>Deficit</a:t>
            </a:r>
            <a:endParaRPr lang="en-US" sz="1600" dirty="0"/>
          </a:p>
        </p:txBody>
      </p:sp>
      <p:sp>
        <p:nvSpPr>
          <p:cNvPr id="14" name="Rectangle 13"/>
          <p:cNvSpPr/>
          <p:nvPr/>
        </p:nvSpPr>
        <p:spPr>
          <a:xfrm>
            <a:off x="4467547" y="2688843"/>
            <a:ext cx="1975320" cy="338554"/>
          </a:xfrm>
          <a:prstGeom prst="rect">
            <a:avLst/>
          </a:prstGeom>
          <a:noFill/>
        </p:spPr>
        <p:txBody>
          <a:bodyPr wrap="none">
            <a:spAutoFit/>
          </a:bodyPr>
          <a:lstStyle/>
          <a:p>
            <a:r>
              <a:rPr lang="en-US" sz="1600" dirty="0" smtClean="0"/>
              <a:t>Entity (high degree)</a:t>
            </a:r>
            <a:endParaRPr lang="en-US" sz="1600" dirty="0"/>
          </a:p>
        </p:txBody>
      </p:sp>
      <p:sp>
        <p:nvSpPr>
          <p:cNvPr id="19" name="Rectangle 18"/>
          <p:cNvSpPr/>
          <p:nvPr/>
        </p:nvSpPr>
        <p:spPr>
          <a:xfrm>
            <a:off x="6826839" y="4965502"/>
            <a:ext cx="1895271" cy="338554"/>
          </a:xfrm>
          <a:prstGeom prst="rect">
            <a:avLst/>
          </a:prstGeom>
          <a:noFill/>
        </p:spPr>
        <p:txBody>
          <a:bodyPr wrap="none">
            <a:spAutoFit/>
          </a:bodyPr>
          <a:lstStyle/>
          <a:p>
            <a:r>
              <a:rPr lang="en-US" sz="1600" dirty="0" smtClean="0"/>
              <a:t>Entity (low degree)</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799496160"/>
              </p:ext>
            </p:extLst>
          </p:nvPr>
        </p:nvGraphicFramePr>
        <p:xfrm>
          <a:off x="3631251" y="1422101"/>
          <a:ext cx="3213100" cy="1308100"/>
        </p:xfrm>
        <a:graphic>
          <a:graphicData uri="http://schemas.openxmlformats.org/presentationml/2006/ole">
            <mc:AlternateContent xmlns:mc="http://schemas.openxmlformats.org/markup-compatibility/2006">
              <mc:Choice xmlns:v="urn:schemas-microsoft-com:vml" Requires="v">
                <p:oleObj spid="_x0000_s4250" name="Worksheet" r:id="rId6" imgW="3213100" imgH="1308100" progId="Excel.Sheet.12">
                  <p:embed/>
                </p:oleObj>
              </mc:Choice>
              <mc:Fallback>
                <p:oleObj name="Worksheet" r:id="rId6" imgW="3213100" imgH="1308100" progId="Excel.Sheet.12">
                  <p:embed/>
                  <p:pic>
                    <p:nvPicPr>
                      <p:cNvPr id="0" name=""/>
                      <p:cNvPicPr/>
                      <p:nvPr/>
                    </p:nvPicPr>
                    <p:blipFill>
                      <a:blip r:embed="rId7"/>
                      <a:stretch>
                        <a:fillRect/>
                      </a:stretch>
                    </p:blipFill>
                    <p:spPr>
                      <a:xfrm>
                        <a:off x="3631251" y="1422101"/>
                        <a:ext cx="3213100" cy="1308100"/>
                      </a:xfrm>
                      <a:prstGeom prst="rect">
                        <a:avLst/>
                      </a:prstGeom>
                    </p:spPr>
                  </p:pic>
                </p:oleObj>
              </mc:Fallback>
            </mc:AlternateContent>
          </a:graphicData>
        </a:graphic>
      </p:graphicFrame>
      <p:sp>
        <p:nvSpPr>
          <p:cNvPr id="21" name="Rectangle 20"/>
          <p:cNvSpPr/>
          <p:nvPr/>
        </p:nvSpPr>
        <p:spPr>
          <a:xfrm>
            <a:off x="3807600" y="1656350"/>
            <a:ext cx="1182548" cy="523220"/>
          </a:xfrm>
          <a:prstGeom prst="rect">
            <a:avLst/>
          </a:prstGeom>
          <a:noFill/>
        </p:spPr>
        <p:txBody>
          <a:bodyPr wrap="none">
            <a:spAutoFit/>
          </a:bodyPr>
          <a:lstStyle/>
          <a:p>
            <a:r>
              <a:rPr lang="en-US" sz="1400" dirty="0" smtClean="0"/>
              <a:t>Document</a:t>
            </a:r>
          </a:p>
          <a:p>
            <a:r>
              <a:rPr lang="en-US" sz="1400" dirty="0" smtClean="0"/>
              <a:t>(low degree)</a:t>
            </a:r>
            <a:endParaRPr lang="en-US" sz="1400" dirty="0"/>
          </a:p>
        </p:txBody>
      </p:sp>
      <p:graphicFrame>
        <p:nvGraphicFramePr>
          <p:cNvPr id="23" name="Object 22"/>
          <p:cNvGraphicFramePr>
            <a:graphicFrameLocks noChangeAspect="1"/>
          </p:cNvGraphicFramePr>
          <p:nvPr>
            <p:extLst>
              <p:ext uri="{D42A27DB-BD31-4B8C-83A1-F6EECF244321}">
                <p14:modId xmlns:p14="http://schemas.microsoft.com/office/powerpoint/2010/main" val="2121419430"/>
              </p:ext>
            </p:extLst>
          </p:nvPr>
        </p:nvGraphicFramePr>
        <p:xfrm>
          <a:off x="6163651" y="3122059"/>
          <a:ext cx="2882900" cy="1828800"/>
        </p:xfrm>
        <a:graphic>
          <a:graphicData uri="http://schemas.openxmlformats.org/presentationml/2006/ole">
            <mc:AlternateContent xmlns:mc="http://schemas.openxmlformats.org/markup-compatibility/2006">
              <mc:Choice xmlns:v="urn:schemas-microsoft-com:vml" Requires="v">
                <p:oleObj spid="_x0000_s4251" name="Worksheet" r:id="rId9" imgW="2882900" imgH="1828800" progId="Excel.Sheet.12">
                  <p:embed/>
                </p:oleObj>
              </mc:Choice>
              <mc:Fallback>
                <p:oleObj name="Worksheet" r:id="rId9" imgW="2882900" imgH="1828800" progId="Excel.Sheet.12">
                  <p:embed/>
                  <p:pic>
                    <p:nvPicPr>
                      <p:cNvPr id="0" name=""/>
                      <p:cNvPicPr/>
                      <p:nvPr/>
                    </p:nvPicPr>
                    <p:blipFill>
                      <a:blip r:embed="rId10"/>
                      <a:stretch>
                        <a:fillRect/>
                      </a:stretch>
                    </p:blipFill>
                    <p:spPr>
                      <a:xfrm>
                        <a:off x="6163651" y="3122059"/>
                        <a:ext cx="2882900" cy="1828800"/>
                      </a:xfrm>
                      <a:prstGeom prst="rect">
                        <a:avLst/>
                      </a:prstGeom>
                    </p:spPr>
                  </p:pic>
                </p:oleObj>
              </mc:Fallback>
            </mc:AlternateContent>
          </a:graphicData>
        </a:graphic>
      </p:graphicFrame>
      <p:sp>
        <p:nvSpPr>
          <p:cNvPr id="24" name="Rectangle 23"/>
          <p:cNvSpPr/>
          <p:nvPr/>
        </p:nvSpPr>
        <p:spPr>
          <a:xfrm>
            <a:off x="7630817" y="2799010"/>
            <a:ext cx="880369" cy="338554"/>
          </a:xfrm>
          <a:prstGeom prst="rect">
            <a:avLst/>
          </a:prstGeom>
          <a:noFill/>
        </p:spPr>
        <p:txBody>
          <a:bodyPr wrap="none">
            <a:spAutoFit/>
          </a:bodyPr>
          <a:lstStyle/>
          <a:p>
            <a:r>
              <a:rPr lang="en-US" sz="1600" dirty="0" smtClean="0"/>
              <a:t>Surplus</a:t>
            </a:r>
            <a:endParaRPr lang="en-US" sz="1600" dirty="0"/>
          </a:p>
        </p:txBody>
      </p:sp>
      <p:sp>
        <p:nvSpPr>
          <p:cNvPr id="25" name="Rectangle 24"/>
          <p:cNvSpPr/>
          <p:nvPr/>
        </p:nvSpPr>
        <p:spPr>
          <a:xfrm>
            <a:off x="6105364" y="3695086"/>
            <a:ext cx="1252592" cy="523220"/>
          </a:xfrm>
          <a:prstGeom prst="rect">
            <a:avLst/>
          </a:prstGeom>
          <a:noFill/>
        </p:spPr>
        <p:txBody>
          <a:bodyPr wrap="none">
            <a:spAutoFit/>
          </a:bodyPr>
          <a:lstStyle/>
          <a:p>
            <a:r>
              <a:rPr lang="en-US" sz="1400" dirty="0" smtClean="0"/>
              <a:t>Document</a:t>
            </a:r>
          </a:p>
          <a:p>
            <a:r>
              <a:rPr lang="en-US" sz="1400" dirty="0" smtClean="0"/>
              <a:t>(high degree)</a:t>
            </a:r>
            <a:endParaRPr lang="en-US" sz="1400" dirty="0"/>
          </a:p>
        </p:txBody>
      </p:sp>
    </p:spTree>
    <p:extLst>
      <p:ext uri="{BB962C8B-B14F-4D97-AF65-F5344CB8AC3E}">
        <p14:creationId xmlns:p14="http://schemas.microsoft.com/office/powerpoint/2010/main" val="22915039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Summary</a:t>
            </a:r>
            <a:endParaRPr lang="en-US" dirty="0"/>
          </a:p>
        </p:txBody>
      </p:sp>
      <p:sp>
        <p:nvSpPr>
          <p:cNvPr id="1164291" name="Rectangle 3"/>
          <p:cNvSpPr>
            <a:spLocks noGrp="1" noChangeArrowheads="1"/>
          </p:cNvSpPr>
          <p:nvPr>
            <p:ph type="body" idx="1"/>
          </p:nvPr>
        </p:nvSpPr>
        <p:spPr>
          <a:xfrm>
            <a:off x="685800" y="1066800"/>
            <a:ext cx="7772400" cy="4114800"/>
          </a:xfrm>
        </p:spPr>
        <p:txBody>
          <a:bodyPr/>
          <a:lstStyle/>
          <a:p>
            <a:pPr>
              <a:lnSpc>
                <a:spcPct val="70000"/>
              </a:lnSpc>
            </a:pPr>
            <a:r>
              <a:rPr lang="en-US" dirty="0" smtClean="0"/>
              <a:t>Develop a background model for graphs based on  “perfect” power law</a:t>
            </a:r>
          </a:p>
          <a:p>
            <a:pPr lvl="1">
              <a:lnSpc>
                <a:spcPct val="70000"/>
              </a:lnSpc>
            </a:pPr>
            <a:r>
              <a:rPr lang="en-US" dirty="0" smtClean="0"/>
              <a:t>Can be done via simple heuristic</a:t>
            </a:r>
          </a:p>
          <a:p>
            <a:pPr lvl="1">
              <a:lnSpc>
                <a:spcPct val="70000"/>
              </a:lnSpc>
            </a:pPr>
            <a:r>
              <a:rPr lang="en-US" dirty="0" smtClean="0"/>
              <a:t>Reproduces much of observed phenomena</a:t>
            </a:r>
            <a:endParaRPr lang="en-US" dirty="0"/>
          </a:p>
          <a:p>
            <a:pPr>
              <a:lnSpc>
                <a:spcPct val="70000"/>
              </a:lnSpc>
            </a:pPr>
            <a:r>
              <a:rPr lang="en-US" dirty="0" smtClean="0"/>
              <a:t>Examine effects of sampling such a power law</a:t>
            </a:r>
          </a:p>
          <a:p>
            <a:pPr lvl="1">
              <a:lnSpc>
                <a:spcPct val="70000"/>
              </a:lnSpc>
            </a:pPr>
            <a:r>
              <a:rPr lang="en-US" dirty="0" err="1" smtClean="0"/>
              <a:t>Lossy</a:t>
            </a:r>
            <a:r>
              <a:rPr lang="en-US" dirty="0" smtClean="0"/>
              <a:t>, non-linear transformation of graph construction mirrors many observed phenomena</a:t>
            </a:r>
          </a:p>
          <a:p>
            <a:r>
              <a:rPr lang="en-US" dirty="0"/>
              <a:t>Traditional sampling approaches significantly overestimate the probability of low degree </a:t>
            </a:r>
            <a:r>
              <a:rPr lang="en-US" dirty="0" smtClean="0"/>
              <a:t>vertices</a:t>
            </a:r>
            <a:endParaRPr lang="en-US" dirty="0"/>
          </a:p>
          <a:p>
            <a:pPr lvl="1"/>
            <a:r>
              <a:rPr lang="en-US" dirty="0"/>
              <a:t>Assuming a power law distribution it is possible to construct a simple non-linear estimate that is more </a:t>
            </a:r>
            <a:r>
              <a:rPr lang="en-US" dirty="0" smtClean="0"/>
              <a:t>accurate</a:t>
            </a:r>
          </a:p>
          <a:p>
            <a:pPr>
              <a:lnSpc>
                <a:spcPct val="70000"/>
              </a:lnSpc>
            </a:pPr>
            <a:r>
              <a:rPr lang="en-US" dirty="0" smtClean="0"/>
              <a:t>Develop techniques for comparing real data with a power law model</a:t>
            </a:r>
          </a:p>
          <a:p>
            <a:pPr lvl="1">
              <a:lnSpc>
                <a:spcPct val="70000"/>
              </a:lnSpc>
            </a:pPr>
            <a:r>
              <a:rPr lang="en-US" dirty="0" smtClean="0"/>
              <a:t>Can fit perfect power-law to observed data</a:t>
            </a:r>
          </a:p>
          <a:p>
            <a:pPr lvl="1">
              <a:lnSpc>
                <a:spcPct val="70000"/>
              </a:lnSpc>
            </a:pPr>
            <a:r>
              <a:rPr lang="en-US" dirty="0" smtClean="0"/>
              <a:t>Provided binning for statistical tests</a:t>
            </a:r>
            <a:endParaRPr lang="en-US" dirty="0"/>
          </a:p>
          <a:p>
            <a:pPr>
              <a:lnSpc>
                <a:spcPct val="70000"/>
              </a:lnSpc>
            </a:pPr>
            <a:r>
              <a:rPr lang="en-US" dirty="0" smtClean="0"/>
              <a:t>Use power law model to measure deviations from background in real data</a:t>
            </a:r>
          </a:p>
          <a:p>
            <a:pPr lvl="1">
              <a:lnSpc>
                <a:spcPct val="70000"/>
              </a:lnSpc>
            </a:pPr>
            <a:r>
              <a:rPr lang="en-US" dirty="0" smtClean="0"/>
              <a:t>Can find typical, surplus and deficit edges</a:t>
            </a:r>
            <a:endParaRPr lang="en-US" dirty="0"/>
          </a:p>
        </p:txBody>
      </p:sp>
    </p:spTree>
    <p:extLst>
      <p:ext uri="{BB962C8B-B14F-4D97-AF65-F5344CB8AC3E}">
        <p14:creationId xmlns:p14="http://schemas.microsoft.com/office/powerpoint/2010/main" val="167504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&amp; Assignment</a:t>
            </a:r>
            <a:endParaRPr lang="en-US" dirty="0"/>
          </a:p>
        </p:txBody>
      </p:sp>
      <p:sp>
        <p:nvSpPr>
          <p:cNvPr id="3" name="Content Placeholder 2"/>
          <p:cNvSpPr>
            <a:spLocks noGrp="1"/>
          </p:cNvSpPr>
          <p:nvPr>
            <p:ph idx="1"/>
          </p:nvPr>
        </p:nvSpPr>
        <p:spPr/>
        <p:txBody>
          <a:bodyPr/>
          <a:lstStyle/>
          <a:p>
            <a:r>
              <a:rPr lang="en-US" dirty="0" smtClean="0"/>
              <a:t>Example Code</a:t>
            </a:r>
          </a:p>
          <a:p>
            <a:pPr lvl="1"/>
            <a:r>
              <a:rPr lang="en-US" dirty="0"/>
              <a:t>d</a:t>
            </a:r>
            <a:r>
              <a:rPr lang="en-US" dirty="0" smtClean="0"/>
              <a:t>4m_api</a:t>
            </a:r>
            <a:r>
              <a:rPr lang="en-US" dirty="0" smtClean="0"/>
              <a:t>/examples</a:t>
            </a:r>
            <a:r>
              <a:rPr lang="en-US" dirty="0" smtClean="0"/>
              <a:t>/2Apps/3PerfectPowerLaw</a:t>
            </a:r>
          </a:p>
          <a:p>
            <a:pPr lvl="1"/>
            <a:endParaRPr lang="en-US" dirty="0" smtClean="0"/>
          </a:p>
          <a:p>
            <a:r>
              <a:rPr lang="en-US" dirty="0" smtClean="0"/>
              <a:t>Assignment 4</a:t>
            </a:r>
          </a:p>
          <a:p>
            <a:pPr lvl="1"/>
            <a:r>
              <a:rPr lang="en-US" dirty="0" smtClean="0"/>
              <a:t>Compute the degree distributions of cross-correlations you found in Assignment 3</a:t>
            </a:r>
          </a:p>
          <a:p>
            <a:pPr lvl="1"/>
            <a:r>
              <a:rPr lang="en-US" dirty="0"/>
              <a:t>E</a:t>
            </a:r>
            <a:r>
              <a:rPr lang="en-US" dirty="0" smtClean="0"/>
              <a:t>xplain the meaning of each degree </a:t>
            </a:r>
            <a:r>
              <a:rPr lang="en-US" dirty="0" smtClean="0"/>
              <a:t>distribution</a:t>
            </a:r>
            <a:endParaRPr lang="en-US" dirty="0" smtClean="0"/>
          </a:p>
          <a:p>
            <a:pPr lvl="1"/>
            <a:endParaRPr lang="en-US" dirty="0"/>
          </a:p>
          <a:p>
            <a:endParaRPr lang="en-US" dirty="0"/>
          </a:p>
        </p:txBody>
      </p:sp>
    </p:spTree>
    <p:extLst>
      <p:ext uri="{BB962C8B-B14F-4D97-AF65-F5344CB8AC3E}">
        <p14:creationId xmlns:p14="http://schemas.microsoft.com/office/powerpoint/2010/main" val="27909941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 Construction</a:t>
            </a:r>
            <a:endParaRPr lang="en-US" dirty="0"/>
          </a:p>
        </p:txBody>
      </p:sp>
      <p:sp>
        <p:nvSpPr>
          <p:cNvPr id="4" name="Rectangle 9"/>
          <p:cNvSpPr>
            <a:spLocks noChangeArrowheads="1"/>
          </p:cNvSpPr>
          <p:nvPr/>
        </p:nvSpPr>
        <p:spPr bwMode="auto">
          <a:xfrm>
            <a:off x="530225" y="5232422"/>
            <a:ext cx="8258175" cy="10519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S</a:t>
            </a:r>
            <a:r>
              <a:rPr lang="en-US" sz="1800" b="1" dirty="0" smtClean="0"/>
              <a:t>imple algorithm naturally generates perfect power law</a:t>
            </a:r>
          </a:p>
          <a:p>
            <a:pPr marL="228600" indent="-228600">
              <a:lnSpc>
                <a:spcPct val="90000"/>
              </a:lnSpc>
              <a:spcBef>
                <a:spcPct val="25000"/>
              </a:spcBef>
              <a:buSzPct val="125000"/>
              <a:buFontTx/>
              <a:buChar char="•"/>
            </a:pPr>
            <a:r>
              <a:rPr lang="en-US" sz="1800" b="1" dirty="0" smtClean="0"/>
              <a:t>Smooth transition from integer to logarithmic bins</a:t>
            </a:r>
          </a:p>
          <a:p>
            <a:pPr marL="228600" indent="-228600">
              <a:lnSpc>
                <a:spcPct val="90000"/>
              </a:lnSpc>
              <a:spcBef>
                <a:spcPct val="25000"/>
              </a:spcBef>
              <a:buSzPct val="125000"/>
              <a:buFontTx/>
              <a:buChar char="•"/>
            </a:pPr>
            <a:r>
              <a:rPr lang="en-US" sz="1800" b="1" dirty="0" smtClean="0"/>
              <a:t>“Poor man’s” slope estimator:  </a:t>
            </a:r>
            <a:r>
              <a:rPr lang="en-US" sz="1800" dirty="0" smtClean="0">
                <a:solidFill>
                  <a:srgbClr val="000000"/>
                </a:solidFill>
                <a:latin typeface="Symbol" charset="2"/>
                <a:cs typeface="Symbol" charset="2"/>
              </a:rPr>
              <a:t>a </a:t>
            </a:r>
            <a:r>
              <a:rPr lang="en-US" sz="1800" dirty="0" smtClean="0"/>
              <a:t>= log(n</a:t>
            </a:r>
            <a:r>
              <a:rPr lang="en-US" sz="1800" baseline="-25000" dirty="0" smtClean="0"/>
              <a:t>1</a:t>
            </a:r>
            <a:r>
              <a:rPr lang="en-US" sz="1800" dirty="0" smtClean="0"/>
              <a:t>)/log(</a:t>
            </a:r>
            <a:r>
              <a:rPr lang="en-US" sz="1800" dirty="0" err="1" smtClean="0"/>
              <a:t>d</a:t>
            </a:r>
            <a:r>
              <a:rPr lang="en-US" sz="1800" baseline="-25000" dirty="0" err="1" smtClean="0"/>
              <a:t>max</a:t>
            </a:r>
            <a:r>
              <a:rPr lang="en-US" sz="1800" dirty="0" smtClean="0"/>
              <a:t>)</a:t>
            </a:r>
            <a:endParaRPr lang="en-US" sz="1600" dirty="0"/>
          </a:p>
        </p:txBody>
      </p:sp>
      <p:grpSp>
        <p:nvGrpSpPr>
          <p:cNvPr id="59" name="Group 58"/>
          <p:cNvGrpSpPr/>
          <p:nvPr/>
        </p:nvGrpSpPr>
        <p:grpSpPr>
          <a:xfrm>
            <a:off x="4303515" y="450501"/>
            <a:ext cx="5338768" cy="4139738"/>
            <a:chOff x="4197684" y="485775"/>
            <a:chExt cx="5338768" cy="4139738"/>
          </a:xfrm>
        </p:grpSpPr>
        <p:sp>
          <p:nvSpPr>
            <p:cNvPr id="7" name="Rectangle 8"/>
            <p:cNvSpPr>
              <a:spLocks noChangeArrowheads="1"/>
            </p:cNvSpPr>
            <p:nvPr/>
          </p:nvSpPr>
          <p:spPr bwMode="auto">
            <a:xfrm>
              <a:off x="4197684" y="485775"/>
              <a:ext cx="860261"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lnSpc>
                  <a:spcPct val="300000"/>
                </a:lnSpc>
              </a:pPr>
              <a:r>
                <a:rPr lang="en-US" sz="2000" dirty="0" smtClean="0">
                  <a:solidFill>
                    <a:srgbClr val="000000"/>
                  </a:solidFill>
                </a:rPr>
                <a:t>n</a:t>
              </a:r>
              <a:r>
                <a:rPr lang="en-US" sz="2000" baseline="-25000" dirty="0" smtClean="0">
                  <a:solidFill>
                    <a:srgbClr val="000000"/>
                  </a:solidFill>
                </a:rPr>
                <a:t>1</a:t>
              </a:r>
              <a:endParaRPr lang="en-US" sz="2000" baseline="-25000" dirty="0">
                <a:solidFill>
                  <a:srgbClr val="000000"/>
                </a:solidFill>
              </a:endParaRPr>
            </a:p>
            <a:p>
              <a:pPr algn="r">
                <a:lnSpc>
                  <a:spcPct val="300000"/>
                </a:lnSpc>
              </a:pPr>
              <a:endParaRPr lang="en-US" sz="2000" dirty="0" smtClean="0">
                <a:solidFill>
                  <a:srgbClr val="000000"/>
                </a:solidFill>
              </a:endParaRPr>
            </a:p>
            <a:p>
              <a:pPr algn="r">
                <a:lnSpc>
                  <a:spcPct val="300000"/>
                </a:lnSpc>
              </a:pPr>
              <a:endParaRPr lang="en-US" sz="2000" dirty="0">
                <a:solidFill>
                  <a:srgbClr val="000000"/>
                </a:solidFill>
              </a:endParaRPr>
            </a:p>
            <a:p>
              <a:pPr algn="r">
                <a:lnSpc>
                  <a:spcPct val="300000"/>
                </a:lnSpc>
              </a:pPr>
              <a:r>
                <a:rPr lang="en-US" sz="2000" dirty="0" smtClean="0">
                  <a:solidFill>
                    <a:srgbClr val="000000"/>
                  </a:solidFill>
                </a:rPr>
                <a:t>1</a:t>
              </a:r>
              <a:endParaRPr lang="en-US" sz="2000" baseline="30000" dirty="0">
                <a:solidFill>
                  <a:srgbClr val="000000"/>
                </a:solidFill>
              </a:endParaRPr>
            </a:p>
          </p:txBody>
        </p:sp>
        <p:sp>
          <p:nvSpPr>
            <p:cNvPr id="8" name="Rectangle 7"/>
            <p:cNvSpPr/>
            <p:nvPr/>
          </p:nvSpPr>
          <p:spPr bwMode="auto">
            <a:xfrm>
              <a:off x="5018954" y="968853"/>
              <a:ext cx="3977189" cy="296339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i="0" u="none" strike="noStrike" cap="none" normalizeH="0" baseline="0">
                <a:ln>
                  <a:noFill/>
                </a:ln>
                <a:solidFill>
                  <a:srgbClr val="000000"/>
                </a:solidFill>
                <a:effectLst/>
                <a:latin typeface="Arial" charset="0"/>
                <a:ea typeface="ＭＳ Ｐゴシック" charset="0"/>
              </a:endParaRPr>
            </a:p>
          </p:txBody>
        </p:sp>
        <p:sp>
          <p:nvSpPr>
            <p:cNvPr id="9" name="Rectangle 8"/>
            <p:cNvSpPr>
              <a:spLocks noChangeArrowheads="1"/>
            </p:cNvSpPr>
            <p:nvPr/>
          </p:nvSpPr>
          <p:spPr bwMode="auto">
            <a:xfrm>
              <a:off x="4865561" y="3917627"/>
              <a:ext cx="46708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0000"/>
                  </a:solidFill>
                </a:rPr>
                <a:t>1  2  3  …      8  16  32  …         </a:t>
              </a:r>
              <a:r>
                <a:rPr lang="en-US" sz="2000" dirty="0" err="1" smtClean="0">
                  <a:solidFill>
                    <a:srgbClr val="000000"/>
                  </a:solidFill>
                </a:rPr>
                <a:t>d</a:t>
              </a:r>
              <a:r>
                <a:rPr lang="en-US" sz="2000" baseline="-25000" dirty="0" err="1" smtClean="0">
                  <a:solidFill>
                    <a:srgbClr val="000000"/>
                  </a:solidFill>
                </a:rPr>
                <a:t>max</a:t>
              </a:r>
              <a:endParaRPr lang="en-US" sz="2000" baseline="-25000" dirty="0" smtClean="0">
                <a:solidFill>
                  <a:srgbClr val="000000"/>
                </a:solidFill>
              </a:endParaRPr>
            </a:p>
            <a:p>
              <a:r>
                <a:rPr lang="en-US" sz="2000" dirty="0" smtClean="0">
                  <a:solidFill>
                    <a:srgbClr val="000000"/>
                  </a:solidFill>
                </a:rPr>
                <a:t>integer           logarithmic           </a:t>
              </a:r>
              <a:endParaRPr lang="en-US" sz="2000" dirty="0">
                <a:solidFill>
                  <a:srgbClr val="000000"/>
                </a:solidFill>
              </a:endParaRPr>
            </a:p>
          </p:txBody>
        </p:sp>
        <p:sp>
          <p:nvSpPr>
            <p:cNvPr id="10" name="Line 7"/>
            <p:cNvSpPr>
              <a:spLocks noChangeShapeType="1"/>
            </p:cNvSpPr>
            <p:nvPr/>
          </p:nvSpPr>
          <p:spPr bwMode="auto">
            <a:xfrm>
              <a:off x="5018954" y="1404562"/>
              <a:ext cx="3567771" cy="25344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a:p>
          </p:txBody>
        </p:sp>
        <p:sp>
          <p:nvSpPr>
            <p:cNvPr id="13" name="Rectangle 10"/>
            <p:cNvSpPr>
              <a:spLocks noChangeArrowheads="1"/>
            </p:cNvSpPr>
            <p:nvPr/>
          </p:nvSpPr>
          <p:spPr bwMode="auto">
            <a:xfrm>
              <a:off x="6366311" y="1610145"/>
              <a:ext cx="184532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00"/>
                  </a:solidFill>
                </a:rPr>
                <a:t>n</a:t>
              </a:r>
              <a:r>
                <a:rPr lang="en-US" dirty="0" smtClean="0">
                  <a:solidFill>
                    <a:srgbClr val="000000"/>
                  </a:solidFill>
                </a:rPr>
                <a:t>(d</a:t>
              </a:r>
              <a:r>
                <a:rPr lang="en-US" baseline="-25000" dirty="0" smtClean="0">
                  <a:solidFill>
                    <a:srgbClr val="000000"/>
                  </a:solidFill>
                </a:rPr>
                <a:t>i</a:t>
              </a:r>
              <a:r>
                <a:rPr lang="en-US" dirty="0" smtClean="0">
                  <a:solidFill>
                    <a:srgbClr val="000000"/>
                  </a:solidFill>
                </a:rPr>
                <a:t>) = n</a:t>
              </a:r>
              <a:r>
                <a:rPr lang="en-US" baseline="-25000" dirty="0" smtClean="0">
                  <a:solidFill>
                    <a:srgbClr val="000000"/>
                  </a:solidFill>
                </a:rPr>
                <a:t>1</a:t>
              </a:r>
              <a:r>
                <a:rPr lang="en-US" dirty="0" smtClean="0">
                  <a:solidFill>
                    <a:srgbClr val="000000"/>
                  </a:solidFill>
                </a:rPr>
                <a:t>/</a:t>
              </a:r>
              <a:r>
                <a:rPr lang="en-US" dirty="0" err="1" smtClean="0">
                  <a:solidFill>
                    <a:srgbClr val="000000"/>
                  </a:solidFill>
                </a:rPr>
                <a:t>d</a:t>
              </a:r>
              <a:r>
                <a:rPr lang="en-US" baseline="-25000" dirty="0" err="1" smtClean="0">
                  <a:solidFill>
                    <a:srgbClr val="000000"/>
                  </a:solidFill>
                </a:rPr>
                <a:t>i</a:t>
              </a:r>
              <a:r>
                <a:rPr lang="en-US" baseline="30000" dirty="0" err="1">
                  <a:solidFill>
                    <a:srgbClr val="000000"/>
                  </a:solidFill>
                  <a:latin typeface="Symbol" charset="2"/>
                  <a:cs typeface="Symbol" charset="2"/>
                </a:rPr>
                <a:t>a</a:t>
              </a:r>
              <a:endParaRPr lang="en-US" baseline="30000" dirty="0">
                <a:solidFill>
                  <a:srgbClr val="000000"/>
                </a:solidFill>
              </a:endParaRPr>
            </a:p>
          </p:txBody>
        </p:sp>
        <p:grpSp>
          <p:nvGrpSpPr>
            <p:cNvPr id="26" name="Group 25"/>
            <p:cNvGrpSpPr/>
            <p:nvPr/>
          </p:nvGrpSpPr>
          <p:grpSpPr>
            <a:xfrm>
              <a:off x="4801649" y="1224616"/>
              <a:ext cx="428081" cy="356723"/>
              <a:chOff x="9531949" y="677772"/>
              <a:chExt cx="428081" cy="356723"/>
            </a:xfrm>
          </p:grpSpPr>
          <p:sp>
            <p:nvSpPr>
              <p:cNvPr id="24" name="Oval 2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5" name="Rectangle 2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27" name="Group 26"/>
            <p:cNvGrpSpPr/>
            <p:nvPr/>
          </p:nvGrpSpPr>
          <p:grpSpPr>
            <a:xfrm>
              <a:off x="5071639" y="1412290"/>
              <a:ext cx="428081" cy="356723"/>
              <a:chOff x="9531949" y="677772"/>
              <a:chExt cx="428081" cy="356723"/>
            </a:xfrm>
          </p:grpSpPr>
          <p:sp>
            <p:nvSpPr>
              <p:cNvPr id="28" name="Oval 2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9" name="Rectangle 2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0" name="Group 29"/>
            <p:cNvGrpSpPr/>
            <p:nvPr/>
          </p:nvGrpSpPr>
          <p:grpSpPr>
            <a:xfrm>
              <a:off x="5341629" y="1599964"/>
              <a:ext cx="428081" cy="356723"/>
              <a:chOff x="9531949" y="677772"/>
              <a:chExt cx="428081" cy="356723"/>
            </a:xfrm>
          </p:grpSpPr>
          <p:sp>
            <p:nvSpPr>
              <p:cNvPr id="31" name="Oval 3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2" name="Rectangle 3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5" name="Group 34"/>
            <p:cNvGrpSpPr/>
            <p:nvPr/>
          </p:nvGrpSpPr>
          <p:grpSpPr>
            <a:xfrm>
              <a:off x="6341595" y="2317680"/>
              <a:ext cx="428081" cy="356723"/>
              <a:chOff x="9531949" y="677772"/>
              <a:chExt cx="428081" cy="356723"/>
            </a:xfrm>
          </p:grpSpPr>
          <p:sp>
            <p:nvSpPr>
              <p:cNvPr id="42" name="Oval 41"/>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3" name="Rectangle 42"/>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6" name="Group 35"/>
            <p:cNvGrpSpPr/>
            <p:nvPr/>
          </p:nvGrpSpPr>
          <p:grpSpPr>
            <a:xfrm>
              <a:off x="6752693" y="2611176"/>
              <a:ext cx="428081" cy="356723"/>
              <a:chOff x="9531949" y="677772"/>
              <a:chExt cx="428081" cy="356723"/>
            </a:xfrm>
          </p:grpSpPr>
          <p:sp>
            <p:nvSpPr>
              <p:cNvPr id="40" name="Oval 39"/>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1" name="Rectangle 40"/>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7" name="Group 36"/>
            <p:cNvGrpSpPr/>
            <p:nvPr/>
          </p:nvGrpSpPr>
          <p:grpSpPr>
            <a:xfrm>
              <a:off x="7140273" y="2881156"/>
              <a:ext cx="428081" cy="356723"/>
              <a:chOff x="9531949" y="677772"/>
              <a:chExt cx="428081" cy="356723"/>
            </a:xfrm>
          </p:grpSpPr>
          <p:sp>
            <p:nvSpPr>
              <p:cNvPr id="38" name="Oval 3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9" name="Rectangle 3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4" name="Group 43"/>
            <p:cNvGrpSpPr/>
            <p:nvPr/>
          </p:nvGrpSpPr>
          <p:grpSpPr>
            <a:xfrm>
              <a:off x="8362731" y="3750809"/>
              <a:ext cx="428081" cy="356723"/>
              <a:chOff x="9531949" y="677772"/>
              <a:chExt cx="428081" cy="356723"/>
            </a:xfrm>
          </p:grpSpPr>
          <p:sp>
            <p:nvSpPr>
              <p:cNvPr id="45" name="Oval 44"/>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6" name="Rectangle 45"/>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7" name="Group 46"/>
            <p:cNvGrpSpPr/>
            <p:nvPr/>
          </p:nvGrpSpPr>
          <p:grpSpPr>
            <a:xfrm>
              <a:off x="5670873" y="1835135"/>
              <a:ext cx="428081" cy="356723"/>
              <a:chOff x="9531949" y="677772"/>
              <a:chExt cx="428081" cy="356723"/>
            </a:xfrm>
          </p:grpSpPr>
          <p:sp>
            <p:nvSpPr>
              <p:cNvPr id="48" name="Oval 4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9" name="Rectangle 4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0" name="Group 49"/>
            <p:cNvGrpSpPr/>
            <p:nvPr/>
          </p:nvGrpSpPr>
          <p:grpSpPr>
            <a:xfrm>
              <a:off x="5999656" y="2069843"/>
              <a:ext cx="428081" cy="356723"/>
              <a:chOff x="9531949" y="677772"/>
              <a:chExt cx="428081" cy="356723"/>
            </a:xfrm>
          </p:grpSpPr>
          <p:sp>
            <p:nvSpPr>
              <p:cNvPr id="51" name="Oval 5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2" name="Rectangle 5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3" name="Group 52"/>
            <p:cNvGrpSpPr/>
            <p:nvPr/>
          </p:nvGrpSpPr>
          <p:grpSpPr>
            <a:xfrm>
              <a:off x="7527853" y="3162894"/>
              <a:ext cx="428081" cy="356723"/>
              <a:chOff x="9531949" y="677772"/>
              <a:chExt cx="428081" cy="356723"/>
            </a:xfrm>
          </p:grpSpPr>
          <p:sp>
            <p:nvSpPr>
              <p:cNvPr id="54" name="Oval 5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5" name="Rectangle 5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6" name="Group 55"/>
            <p:cNvGrpSpPr/>
            <p:nvPr/>
          </p:nvGrpSpPr>
          <p:grpSpPr>
            <a:xfrm>
              <a:off x="7938951" y="3444632"/>
              <a:ext cx="428081" cy="356723"/>
              <a:chOff x="9531949" y="677772"/>
              <a:chExt cx="428081" cy="356723"/>
            </a:xfrm>
          </p:grpSpPr>
          <p:sp>
            <p:nvSpPr>
              <p:cNvPr id="57" name="Oval 56"/>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8" name="Rectangle 57"/>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sp>
        <p:nvSpPr>
          <p:cNvPr id="3" name="Content Placeholder 2"/>
          <p:cNvSpPr>
            <a:spLocks noGrp="1"/>
          </p:cNvSpPr>
          <p:nvPr>
            <p:ph idx="1"/>
          </p:nvPr>
        </p:nvSpPr>
        <p:spPr>
          <a:xfrm>
            <a:off x="27295" y="1139563"/>
            <a:ext cx="5170130" cy="3551976"/>
          </a:xfrm>
        </p:spPr>
        <p:txBody>
          <a:bodyPr/>
          <a:lstStyle/>
          <a:p>
            <a:pPr>
              <a:lnSpc>
                <a:spcPct val="70000"/>
              </a:lnSpc>
            </a:pPr>
            <a:r>
              <a:rPr lang="en-US" sz="1800" dirty="0" smtClean="0"/>
              <a:t>Perfect power </a:t>
            </a:r>
            <a:r>
              <a:rPr lang="en-US" sz="1800" dirty="0"/>
              <a:t>l</a:t>
            </a:r>
            <a:r>
              <a:rPr lang="en-US" sz="1800" dirty="0" smtClean="0"/>
              <a:t>aw </a:t>
            </a:r>
            <a:r>
              <a:rPr lang="en-US" sz="1800" dirty="0" err="1"/>
              <a:t>m</a:t>
            </a:r>
            <a:r>
              <a:rPr lang="en-US" sz="1800" dirty="0" err="1" smtClean="0"/>
              <a:t>atlab</a:t>
            </a:r>
            <a:r>
              <a:rPr lang="en-US" sz="1800" dirty="0" smtClean="0"/>
              <a:t> code</a:t>
            </a:r>
          </a:p>
          <a:p>
            <a:pPr>
              <a:lnSpc>
                <a:spcPct val="70000"/>
              </a:lnSpc>
            </a:pPr>
            <a:endParaRPr lang="en-US" sz="1800" dirty="0" smtClean="0"/>
          </a:p>
          <a:p>
            <a:pPr marL="0" indent="0">
              <a:lnSpc>
                <a:spcPct val="70000"/>
              </a:lnSpc>
              <a:buNone/>
            </a:pPr>
            <a:r>
              <a:rPr lang="en-US" sz="1600" b="0" dirty="0">
                <a:latin typeface="Courier"/>
                <a:cs typeface="Courier"/>
              </a:rPr>
              <a:t>function [di </a:t>
            </a:r>
            <a:r>
              <a:rPr lang="en-US" sz="1600" b="0" dirty="0" err="1">
                <a:latin typeface="Courier"/>
                <a:cs typeface="Courier"/>
              </a:rPr>
              <a:t>ni</a:t>
            </a:r>
            <a:r>
              <a:rPr lang="en-US" sz="1600" b="0" dirty="0">
                <a:latin typeface="Courier"/>
                <a:cs typeface="Courier"/>
              </a:rPr>
              <a:t>] = </a:t>
            </a:r>
            <a:r>
              <a:rPr lang="en-US" sz="1600" b="0" dirty="0" smtClean="0">
                <a:latin typeface="Courier"/>
                <a:cs typeface="Courier"/>
              </a:rPr>
              <a:t>PPL(</a:t>
            </a:r>
            <a:r>
              <a:rPr lang="en-US" sz="1600" b="0" dirty="0" err="1">
                <a:latin typeface="Courier"/>
                <a:cs typeface="Courier"/>
              </a:rPr>
              <a:t>alpha,dmax,Nd</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logdi</a:t>
            </a:r>
            <a:r>
              <a:rPr lang="en-US" sz="1600" b="0" dirty="0" smtClean="0">
                <a:latin typeface="Courier"/>
                <a:cs typeface="Courier"/>
              </a:rPr>
              <a:t> </a:t>
            </a:r>
            <a:r>
              <a:rPr lang="en-US" sz="1600" b="0" dirty="0">
                <a:latin typeface="Courier"/>
                <a:cs typeface="Courier"/>
              </a:rPr>
              <a:t>= (0:Nd</a:t>
            </a:r>
            <a:r>
              <a:rPr lang="en-US" sz="1600" b="0" dirty="0" smtClean="0">
                <a:latin typeface="Courier"/>
                <a:cs typeface="Courier"/>
              </a:rPr>
              <a:t>)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a:t>
            </a:r>
            <a:r>
              <a:rPr lang="en-US" sz="1600" b="0" dirty="0" err="1" smtClean="0">
                <a:latin typeface="Courier"/>
                <a:cs typeface="Courier"/>
              </a:rPr>
              <a:t>Nd</a:t>
            </a:r>
            <a:r>
              <a:rPr lang="en-US" sz="1600" b="0" dirty="0">
                <a:latin typeface="Courier"/>
                <a:cs typeface="Courier"/>
              </a:rPr>
              <a:t>;</a:t>
            </a:r>
          </a:p>
          <a:p>
            <a:pPr marL="0" indent="0">
              <a:lnSpc>
                <a:spcPct val="70000"/>
              </a:lnSpc>
              <a:buNone/>
            </a:pPr>
            <a:r>
              <a:rPr lang="en-US" sz="1600" b="0" dirty="0" smtClean="0">
                <a:latin typeface="Courier"/>
                <a:cs typeface="Courier"/>
              </a:rPr>
              <a:t>di    = unique(round</a:t>
            </a:r>
            <a:r>
              <a:rPr lang="en-US" sz="1600" b="0" dirty="0">
                <a:latin typeface="Courier"/>
                <a:cs typeface="Courier"/>
              </a:rPr>
              <a:t>(</a:t>
            </a:r>
            <a:r>
              <a:rPr lang="en-US" sz="1600" b="0" dirty="0" err="1">
                <a:latin typeface="Courier"/>
                <a:cs typeface="Courier"/>
              </a:rPr>
              <a:t>exp</a:t>
            </a:r>
            <a:r>
              <a:rPr lang="en-US" sz="1600" b="0" dirty="0">
                <a:latin typeface="Courier"/>
                <a:cs typeface="Courier"/>
              </a:rPr>
              <a:t>(</a:t>
            </a:r>
            <a:r>
              <a:rPr lang="en-US" sz="1600" b="0" dirty="0" err="1">
                <a:latin typeface="Courier"/>
                <a:cs typeface="Courier"/>
              </a:rPr>
              <a:t>logdi</a:t>
            </a:r>
            <a:r>
              <a:rPr lang="en-US" sz="1600" b="0" dirty="0">
                <a:latin typeface="Courier"/>
                <a:cs typeface="Courier"/>
              </a:rPr>
              <a:t>)</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logni</a:t>
            </a:r>
            <a:r>
              <a:rPr lang="en-US" sz="1600" b="0" dirty="0" smtClean="0">
                <a:latin typeface="Courier"/>
                <a:cs typeface="Courier"/>
              </a:rPr>
              <a:t> </a:t>
            </a:r>
            <a:r>
              <a:rPr lang="en-US" sz="1600" b="0" dirty="0">
                <a:latin typeface="Courier"/>
                <a:cs typeface="Courier"/>
              </a:rPr>
              <a:t>= </a:t>
            </a:r>
            <a:r>
              <a:rPr lang="en-US" sz="1600" b="0" dirty="0" smtClean="0">
                <a:latin typeface="Courier"/>
                <a:cs typeface="Courier"/>
              </a:rPr>
              <a:t>alpha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log</a:t>
            </a:r>
            <a:r>
              <a:rPr lang="en-US" sz="1600" b="0" dirty="0">
                <a:latin typeface="Courier"/>
                <a:cs typeface="Courier"/>
              </a:rPr>
              <a:t>(di</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ni</a:t>
            </a:r>
            <a:r>
              <a:rPr lang="en-US" sz="1600" b="0" dirty="0" smtClean="0">
                <a:latin typeface="Courier"/>
                <a:cs typeface="Courier"/>
              </a:rPr>
              <a:t>    = round(</a:t>
            </a:r>
            <a:r>
              <a:rPr lang="en-US" sz="1600" b="0" dirty="0" err="1" smtClean="0">
                <a:latin typeface="Courier"/>
                <a:cs typeface="Courier"/>
              </a:rPr>
              <a:t>exp</a:t>
            </a:r>
            <a:r>
              <a:rPr lang="en-US" sz="1600" b="0" dirty="0" smtClean="0">
                <a:latin typeface="Courier"/>
                <a:cs typeface="Courier"/>
              </a:rPr>
              <a:t>(</a:t>
            </a:r>
            <a:r>
              <a:rPr lang="en-US" sz="1600" b="0" dirty="0" err="1" smtClean="0">
                <a:latin typeface="Courier"/>
                <a:cs typeface="Courier"/>
              </a:rPr>
              <a:t>logni</a:t>
            </a:r>
            <a:r>
              <a:rPr lang="en-US" sz="1600" b="0" dirty="0" smtClean="0">
                <a:latin typeface="Courier"/>
                <a:cs typeface="Courier"/>
              </a:rPr>
              <a:t>));</a:t>
            </a:r>
            <a:endParaRPr lang="en-US" sz="1600" b="0" dirty="0">
              <a:latin typeface="Courier"/>
              <a:cs typeface="Courier"/>
            </a:endParaRPr>
          </a:p>
          <a:p>
            <a:pPr marL="0" indent="0">
              <a:lnSpc>
                <a:spcPct val="70000"/>
              </a:lnSpc>
              <a:buNone/>
            </a:pPr>
            <a:endParaRPr lang="en-US" sz="1800" dirty="0" smtClean="0"/>
          </a:p>
          <a:p>
            <a:pPr>
              <a:lnSpc>
                <a:spcPct val="70000"/>
              </a:lnSpc>
            </a:pPr>
            <a:r>
              <a:rPr lang="en-US" sz="1800" dirty="0" smtClean="0"/>
              <a:t>Parameters</a:t>
            </a:r>
          </a:p>
          <a:p>
            <a:pPr lvl="1">
              <a:lnSpc>
                <a:spcPct val="70000"/>
              </a:lnSpc>
            </a:pPr>
            <a:r>
              <a:rPr lang="en-US" sz="1600" b="0" dirty="0" smtClean="0">
                <a:latin typeface="Courier"/>
                <a:cs typeface="Courier"/>
              </a:rPr>
              <a:t>alpha </a:t>
            </a:r>
            <a:r>
              <a:rPr lang="en-US" sz="1600" dirty="0" smtClean="0"/>
              <a:t>= slope</a:t>
            </a:r>
          </a:p>
          <a:p>
            <a:pPr lvl="1">
              <a:lnSpc>
                <a:spcPct val="70000"/>
              </a:lnSpc>
            </a:pPr>
            <a:r>
              <a:rPr lang="en-US" sz="1600" b="0" dirty="0" err="1" smtClean="0">
                <a:latin typeface="Courier"/>
                <a:cs typeface="Courier"/>
              </a:rPr>
              <a:t>dmax</a:t>
            </a:r>
            <a:r>
              <a:rPr lang="en-US" sz="1600" b="0" dirty="0" smtClean="0">
                <a:latin typeface="Courier"/>
                <a:cs typeface="Courier"/>
              </a:rPr>
              <a:t>  </a:t>
            </a:r>
            <a:r>
              <a:rPr lang="en-US" sz="1600" dirty="0" smtClean="0"/>
              <a:t>= largest degree vertex</a:t>
            </a:r>
          </a:p>
          <a:p>
            <a:pPr lvl="1">
              <a:lnSpc>
                <a:spcPct val="70000"/>
              </a:lnSpc>
            </a:pPr>
            <a:r>
              <a:rPr lang="en-US" sz="1600" b="0" dirty="0" err="1" smtClean="0">
                <a:latin typeface="Courier"/>
                <a:cs typeface="Courier"/>
              </a:rPr>
              <a:t>Nd</a:t>
            </a:r>
            <a:r>
              <a:rPr lang="en-US" sz="1600" b="0" dirty="0" smtClean="0">
                <a:latin typeface="Courier"/>
                <a:cs typeface="Courier"/>
              </a:rPr>
              <a:t>    </a:t>
            </a:r>
            <a:r>
              <a:rPr lang="en-US" sz="1600" dirty="0" smtClean="0"/>
              <a:t>= number of bins (before unique)</a:t>
            </a:r>
          </a:p>
          <a:p>
            <a:pPr>
              <a:lnSpc>
                <a:spcPct val="70000"/>
              </a:lnSpc>
            </a:pPr>
            <a:endParaRPr lang="en-US" sz="1800" dirty="0" smtClean="0"/>
          </a:p>
        </p:txBody>
      </p:sp>
    </p:spTree>
    <p:extLst>
      <p:ext uri="{BB962C8B-B14F-4D97-AF65-F5344CB8AC3E}">
        <p14:creationId xmlns:p14="http://schemas.microsoft.com/office/powerpoint/2010/main" val="3154125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Edge Construction</a:t>
            </a:r>
            <a:endParaRPr lang="en-US" dirty="0"/>
          </a:p>
        </p:txBody>
      </p:sp>
      <p:sp>
        <p:nvSpPr>
          <p:cNvPr id="4" name="Rectangle 9"/>
          <p:cNvSpPr>
            <a:spLocks noChangeArrowheads="1"/>
          </p:cNvSpPr>
          <p:nvPr/>
        </p:nvSpPr>
        <p:spPr bwMode="auto">
          <a:xfrm>
            <a:off x="419515" y="5527454"/>
            <a:ext cx="8191085" cy="705495"/>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A</a:t>
            </a:r>
            <a:r>
              <a:rPr lang="en-US" sz="1800" b="1" dirty="0" smtClean="0"/>
              <a:t>lgorithm generates list of vertices corresponding to any distribution</a:t>
            </a:r>
          </a:p>
          <a:p>
            <a:pPr marL="228600" indent="-228600">
              <a:lnSpc>
                <a:spcPct val="90000"/>
              </a:lnSpc>
              <a:spcBef>
                <a:spcPct val="25000"/>
              </a:spcBef>
              <a:buSzPct val="125000"/>
              <a:buFontTx/>
              <a:buChar char="•"/>
            </a:pPr>
            <a:r>
              <a:rPr lang="en-US" sz="1800" b="1" dirty="0" smtClean="0"/>
              <a:t>All other aspects of graph can be set based on desired properties</a:t>
            </a:r>
            <a:endParaRPr lang="en-US" sz="1600" dirty="0"/>
          </a:p>
        </p:txBody>
      </p:sp>
      <p:sp>
        <p:nvSpPr>
          <p:cNvPr id="3" name="Content Placeholder 2"/>
          <p:cNvSpPr>
            <a:spLocks noGrp="1"/>
          </p:cNvSpPr>
          <p:nvPr>
            <p:ph idx="1"/>
          </p:nvPr>
        </p:nvSpPr>
        <p:spPr>
          <a:xfrm>
            <a:off x="27295" y="1139562"/>
            <a:ext cx="4719503" cy="4106959"/>
          </a:xfrm>
        </p:spPr>
        <p:txBody>
          <a:bodyPr/>
          <a:lstStyle/>
          <a:p>
            <a:pPr>
              <a:lnSpc>
                <a:spcPct val="70000"/>
              </a:lnSpc>
            </a:pPr>
            <a:r>
              <a:rPr lang="en-US" sz="1800" dirty="0" smtClean="0"/>
              <a:t>Power </a:t>
            </a:r>
            <a:r>
              <a:rPr lang="en-US" sz="1800" dirty="0"/>
              <a:t>l</a:t>
            </a:r>
            <a:r>
              <a:rPr lang="en-US" sz="1800" dirty="0" smtClean="0"/>
              <a:t>aw vertex list </a:t>
            </a:r>
            <a:r>
              <a:rPr lang="en-US" sz="1800" dirty="0" err="1" smtClean="0"/>
              <a:t>matlab</a:t>
            </a:r>
            <a:r>
              <a:rPr lang="en-US" sz="1800" dirty="0" smtClean="0"/>
              <a:t> code</a:t>
            </a:r>
          </a:p>
          <a:p>
            <a:pPr marL="0" indent="0">
              <a:lnSpc>
                <a:spcPct val="70000"/>
              </a:lnSpc>
              <a:buNone/>
            </a:pPr>
            <a:endParaRPr lang="en-US" sz="1600" b="0" dirty="0" smtClean="0">
              <a:latin typeface="Courier"/>
              <a:cs typeface="Courier"/>
            </a:endParaRPr>
          </a:p>
          <a:p>
            <a:pPr marL="0" indent="0">
              <a:lnSpc>
                <a:spcPct val="70000"/>
              </a:lnSpc>
              <a:buNone/>
            </a:pPr>
            <a:r>
              <a:rPr lang="en-US" sz="1600" b="0" dirty="0">
                <a:latin typeface="Courier"/>
                <a:cs typeface="Courier"/>
              </a:rPr>
              <a:t>function v = </a:t>
            </a:r>
            <a:r>
              <a:rPr lang="en-US" sz="1600" b="0" dirty="0" err="1">
                <a:latin typeface="Courier"/>
                <a:cs typeface="Courier"/>
              </a:rPr>
              <a:t>PowerLawEdges</a:t>
            </a:r>
            <a:r>
              <a:rPr lang="en-US" sz="1600" b="0" dirty="0">
                <a:latin typeface="Courier"/>
                <a:cs typeface="Courier"/>
              </a:rPr>
              <a:t>(</a:t>
            </a:r>
            <a:r>
              <a:rPr lang="en-US" sz="1600" b="0" dirty="0" err="1">
                <a:latin typeface="Courier"/>
                <a:cs typeface="Courier"/>
              </a:rPr>
              <a:t>di,ni</a:t>
            </a:r>
            <a:r>
              <a:rPr lang="en-US" sz="1600" b="0" dirty="0">
                <a:latin typeface="Courier"/>
                <a:cs typeface="Courier"/>
              </a:rPr>
              <a:t>);</a:t>
            </a:r>
          </a:p>
          <a:p>
            <a:pPr marL="0" indent="0">
              <a:lnSpc>
                <a:spcPct val="70000"/>
              </a:lnSpc>
              <a:buNone/>
            </a:pPr>
            <a:r>
              <a:rPr lang="en-US" sz="1600" b="0" dirty="0" smtClean="0">
                <a:latin typeface="Courier"/>
                <a:cs typeface="Courier"/>
              </a:rPr>
              <a:t>A1 = sparse(1:numel(di),</a:t>
            </a:r>
            <a:r>
              <a:rPr lang="en-US" sz="1600" b="0" dirty="0" err="1" smtClean="0">
                <a:latin typeface="Courier"/>
                <a:cs typeface="Courier"/>
              </a:rPr>
              <a:t>ni,di</a:t>
            </a:r>
            <a:r>
              <a:rPr lang="en-US" sz="1600" b="0" dirty="0" smtClean="0">
                <a:latin typeface="Courier"/>
                <a:cs typeface="Courier"/>
              </a:rPr>
              <a:t>);</a:t>
            </a:r>
          </a:p>
          <a:p>
            <a:pPr marL="0" indent="0">
              <a:lnSpc>
                <a:spcPct val="70000"/>
              </a:lnSpc>
              <a:buNone/>
            </a:pPr>
            <a:r>
              <a:rPr lang="en-US" sz="1600" b="0" dirty="0" smtClean="0">
                <a:latin typeface="Courier"/>
                <a:cs typeface="Courier"/>
              </a:rPr>
              <a:t>A2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(A1),2));</a:t>
            </a:r>
          </a:p>
          <a:p>
            <a:pPr marL="0" indent="0">
              <a:lnSpc>
                <a:spcPct val="70000"/>
              </a:lnSpc>
              <a:buNone/>
            </a:pPr>
            <a:r>
              <a:rPr lang="en-US" sz="1600" b="0" dirty="0">
                <a:latin typeface="Courier"/>
                <a:cs typeface="Courier"/>
              </a:rPr>
              <a:t>[</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d] = find(A2);</a:t>
            </a:r>
          </a:p>
          <a:p>
            <a:pPr marL="0" indent="0">
              <a:lnSpc>
                <a:spcPct val="70000"/>
              </a:lnSpc>
              <a:buNone/>
            </a:pPr>
            <a:r>
              <a:rPr lang="en-US" sz="1600" b="0" dirty="0">
                <a:latin typeface="Courier"/>
                <a:cs typeface="Courier"/>
              </a:rPr>
              <a:t>A3 = sparse(1:numel(d),d,1);</a:t>
            </a:r>
          </a:p>
          <a:p>
            <a:pPr marL="0" indent="0">
              <a:lnSpc>
                <a:spcPct val="70000"/>
              </a:lnSpc>
              <a:buNone/>
            </a:pPr>
            <a:r>
              <a:rPr lang="en-US" sz="1600" b="0" dirty="0" smtClean="0">
                <a:latin typeface="Courier"/>
                <a:cs typeface="Courier"/>
              </a:rPr>
              <a:t>A4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(A3),2));</a:t>
            </a:r>
          </a:p>
          <a:p>
            <a:pPr marL="0" indent="0">
              <a:lnSpc>
                <a:spcPct val="70000"/>
              </a:lnSpc>
              <a:buNone/>
            </a:pPr>
            <a:r>
              <a:rPr lang="en-US" sz="1600" b="0" dirty="0">
                <a:latin typeface="Courier"/>
                <a:cs typeface="Courier"/>
              </a:rPr>
              <a:t>[v </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 find(A4);</a:t>
            </a:r>
          </a:p>
          <a:p>
            <a:pPr marL="0" indent="0">
              <a:lnSpc>
                <a:spcPct val="70000"/>
              </a:lnSpc>
              <a:buNone/>
            </a:pPr>
            <a:endParaRPr lang="en-US" sz="1800" dirty="0" smtClean="0"/>
          </a:p>
          <a:p>
            <a:pPr>
              <a:lnSpc>
                <a:spcPct val="70000"/>
              </a:lnSpc>
            </a:pPr>
            <a:r>
              <a:rPr lang="en-US" sz="1800" dirty="0" smtClean="0"/>
              <a:t>Degree distribution independent of</a:t>
            </a:r>
          </a:p>
          <a:p>
            <a:pPr lvl="1">
              <a:lnSpc>
                <a:spcPct val="70000"/>
              </a:lnSpc>
            </a:pPr>
            <a:r>
              <a:rPr lang="en-US" sz="1600" dirty="0" smtClean="0"/>
              <a:t>Vertex labels</a:t>
            </a:r>
          </a:p>
          <a:p>
            <a:pPr lvl="1">
              <a:lnSpc>
                <a:spcPct val="70000"/>
              </a:lnSpc>
            </a:pPr>
            <a:r>
              <a:rPr lang="en-US" sz="1600" dirty="0" smtClean="0"/>
              <a:t>Edge pairing</a:t>
            </a:r>
          </a:p>
          <a:p>
            <a:pPr lvl="1">
              <a:lnSpc>
                <a:spcPct val="70000"/>
              </a:lnSpc>
            </a:pPr>
            <a:r>
              <a:rPr lang="en-US" sz="1600" dirty="0" smtClean="0"/>
              <a:t>Edge order</a:t>
            </a:r>
          </a:p>
        </p:txBody>
      </p:sp>
      <p:grpSp>
        <p:nvGrpSpPr>
          <p:cNvPr id="15" name="Group 14"/>
          <p:cNvGrpSpPr/>
          <p:nvPr/>
        </p:nvGrpSpPr>
        <p:grpSpPr>
          <a:xfrm>
            <a:off x="4959368" y="1240809"/>
            <a:ext cx="3867110" cy="3860820"/>
            <a:chOff x="4959368" y="1240809"/>
            <a:chExt cx="3867110" cy="3860820"/>
          </a:xfrm>
        </p:grpSpPr>
        <p:pic>
          <p:nvPicPr>
            <p:cNvPr id="12" name="Picture 11" descr="A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662" y="1240817"/>
              <a:ext cx="1930774" cy="1930774"/>
            </a:xfrm>
            <a:prstGeom prst="rect">
              <a:avLst/>
            </a:prstGeom>
          </p:spPr>
        </p:pic>
        <p:pic>
          <p:nvPicPr>
            <p:cNvPr id="60" name="Picture 59" descr="A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284" y="3172930"/>
              <a:ext cx="1928194" cy="1928194"/>
            </a:xfrm>
            <a:prstGeom prst="rect">
              <a:avLst/>
            </a:prstGeom>
          </p:spPr>
        </p:pic>
        <p:pic>
          <p:nvPicPr>
            <p:cNvPr id="61" name="Picture 60" descr="A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68" y="1240809"/>
              <a:ext cx="1930340" cy="1930340"/>
            </a:xfrm>
            <a:prstGeom prst="rect">
              <a:avLst/>
            </a:prstGeom>
          </p:spPr>
        </p:pic>
        <p:pic>
          <p:nvPicPr>
            <p:cNvPr id="62" name="Picture 61" descr="A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29" y="3173734"/>
              <a:ext cx="1927895" cy="1927895"/>
            </a:xfrm>
            <a:prstGeom prst="rect">
              <a:avLst/>
            </a:prstGeom>
          </p:spPr>
        </p:pic>
      </p:grpSp>
      <p:sp>
        <p:nvSpPr>
          <p:cNvPr id="16" name="Rectangle 15"/>
          <p:cNvSpPr/>
          <p:nvPr/>
        </p:nvSpPr>
        <p:spPr>
          <a:xfrm>
            <a:off x="6827407" y="927668"/>
            <a:ext cx="2089234" cy="338554"/>
          </a:xfrm>
          <a:prstGeom prst="rect">
            <a:avLst/>
          </a:prstGeom>
        </p:spPr>
        <p:txBody>
          <a:bodyPr wrap="none">
            <a:spAutoFit/>
          </a:bodyPr>
          <a:lstStyle/>
          <a:p>
            <a:r>
              <a:rPr lang="en-US" sz="1600" dirty="0"/>
              <a:t>r</a:t>
            </a:r>
            <a:r>
              <a:rPr lang="en-US" sz="1600" dirty="0" smtClean="0"/>
              <a:t>andom vertex labels</a:t>
            </a:r>
            <a:endParaRPr lang="en-US" sz="1600" dirty="0"/>
          </a:p>
        </p:txBody>
      </p:sp>
      <p:sp>
        <p:nvSpPr>
          <p:cNvPr id="63" name="Rectangle 62"/>
          <p:cNvSpPr/>
          <p:nvPr/>
        </p:nvSpPr>
        <p:spPr>
          <a:xfrm rot="16200000">
            <a:off x="3875143" y="3966296"/>
            <a:ext cx="1895571" cy="338554"/>
          </a:xfrm>
          <a:prstGeom prst="rect">
            <a:avLst/>
          </a:prstGeom>
        </p:spPr>
        <p:txBody>
          <a:bodyPr wrap="none">
            <a:spAutoFit/>
          </a:bodyPr>
          <a:lstStyle/>
          <a:p>
            <a:r>
              <a:rPr lang="en-US" sz="1600" dirty="0"/>
              <a:t>r</a:t>
            </a:r>
            <a:r>
              <a:rPr lang="en-US" sz="1600" dirty="0" smtClean="0"/>
              <a:t>andom edge pairs</a:t>
            </a:r>
            <a:endParaRPr lang="en-US" sz="1600" dirty="0"/>
          </a:p>
        </p:txBody>
      </p:sp>
    </p:spTree>
    <p:extLst>
      <p:ext uri="{BB962C8B-B14F-4D97-AF65-F5344CB8AC3E}">
        <p14:creationId xmlns:p14="http://schemas.microsoft.com/office/powerpoint/2010/main" val="2362978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a:t>
            </a:r>
            <a:r>
              <a:rPr lang="en-US" b="0" dirty="0">
                <a:solidFill>
                  <a:srgbClr val="000000"/>
                </a:solidFill>
                <a:latin typeface="Symbol" charset="2"/>
                <a:cs typeface="Symbol" charset="2"/>
              </a:rPr>
              <a:t>a</a:t>
            </a:r>
            <a:r>
              <a:rPr lang="en-US" b="0" dirty="0" smtClean="0"/>
              <a:t>, N, M</a:t>
            </a:r>
            <a:endParaRPr lang="en-US" b="0" dirty="0"/>
          </a:p>
        </p:txBody>
      </p:sp>
      <p:sp>
        <p:nvSpPr>
          <p:cNvPr id="3" name="Content Placeholder 2"/>
          <p:cNvSpPr>
            <a:spLocks noGrp="1"/>
          </p:cNvSpPr>
          <p:nvPr>
            <p:ph idx="1"/>
          </p:nvPr>
        </p:nvSpPr>
        <p:spPr>
          <a:xfrm>
            <a:off x="146982" y="1066800"/>
            <a:ext cx="8692325" cy="4114800"/>
          </a:xfrm>
        </p:spPr>
        <p:txBody>
          <a:bodyPr/>
          <a:lstStyle/>
          <a:p>
            <a:pPr>
              <a:lnSpc>
                <a:spcPct val="70000"/>
              </a:lnSpc>
            </a:pPr>
            <a:r>
              <a:rPr lang="en-US" dirty="0" smtClean="0"/>
              <a:t>Power law model works for any</a:t>
            </a:r>
          </a:p>
          <a:p>
            <a:pPr lvl="1">
              <a:lnSpc>
                <a:spcPct val="70000"/>
              </a:lnSpc>
            </a:pPr>
            <a:r>
              <a:rPr lang="en-US" dirty="0" smtClean="0">
                <a:solidFill>
                  <a:srgbClr val="000000"/>
                </a:solidFill>
                <a:latin typeface="Symbol" charset="2"/>
                <a:cs typeface="Symbol" charset="2"/>
              </a:rPr>
              <a:t>a </a:t>
            </a:r>
            <a:r>
              <a:rPr lang="en-US" b="0" dirty="0" smtClean="0"/>
              <a:t>&gt; 0,    </a:t>
            </a:r>
            <a:r>
              <a:rPr lang="en-US" b="0" dirty="0" err="1" smtClean="0"/>
              <a:t>d</a:t>
            </a:r>
            <a:r>
              <a:rPr lang="en-US" b="0" baseline="-25000" dirty="0" err="1" smtClean="0"/>
              <a:t>max</a:t>
            </a:r>
            <a:r>
              <a:rPr lang="en-US" b="0" dirty="0" smtClean="0"/>
              <a:t> &gt; 1,     </a:t>
            </a:r>
            <a:r>
              <a:rPr lang="en-US" b="0" dirty="0" err="1" smtClean="0"/>
              <a:t>N</a:t>
            </a:r>
            <a:r>
              <a:rPr lang="en-US" b="0" baseline="-25000" dirty="0" err="1" smtClean="0"/>
              <a:t>d</a:t>
            </a:r>
            <a:r>
              <a:rPr lang="en-US" b="0" dirty="0" smtClean="0"/>
              <a:t> &gt; 1 </a:t>
            </a:r>
          </a:p>
          <a:p>
            <a:pPr>
              <a:lnSpc>
                <a:spcPct val="70000"/>
              </a:lnSpc>
            </a:pPr>
            <a:endParaRPr lang="en-US" dirty="0"/>
          </a:p>
          <a:p>
            <a:pPr>
              <a:lnSpc>
                <a:spcPct val="70000"/>
              </a:lnSpc>
            </a:pPr>
            <a:r>
              <a:rPr lang="en-US" dirty="0" smtClean="0"/>
              <a:t>Desire distribution that fits</a:t>
            </a:r>
          </a:p>
          <a:p>
            <a:pPr lvl="1">
              <a:lnSpc>
                <a:spcPct val="70000"/>
              </a:lnSpc>
            </a:pPr>
            <a:r>
              <a:rPr lang="en-US" dirty="0" smtClean="0">
                <a:solidFill>
                  <a:srgbClr val="000000"/>
                </a:solidFill>
                <a:latin typeface="Symbol" charset="2"/>
                <a:cs typeface="Symbol" charset="2"/>
              </a:rPr>
              <a:t>a</a:t>
            </a:r>
            <a:r>
              <a:rPr lang="en-US" b="0" dirty="0" smtClean="0"/>
              <a:t>,    N,    M </a:t>
            </a:r>
            <a:endParaRPr lang="en-US" b="0" dirty="0"/>
          </a:p>
          <a:p>
            <a:pPr>
              <a:lnSpc>
                <a:spcPct val="70000"/>
              </a:lnSpc>
            </a:pPr>
            <a:endParaRPr lang="en-US" dirty="0" smtClean="0"/>
          </a:p>
          <a:p>
            <a:pPr>
              <a:lnSpc>
                <a:spcPct val="70000"/>
              </a:lnSpc>
            </a:pPr>
            <a:r>
              <a:rPr lang="en-US" dirty="0" smtClean="0"/>
              <a:t>Can invert formulas</a:t>
            </a:r>
          </a:p>
          <a:p>
            <a:pPr lvl="1">
              <a:lnSpc>
                <a:spcPct val="70000"/>
              </a:lnSpc>
            </a:pPr>
            <a:r>
              <a:rPr lang="en-US" b="0" dirty="0" smtClean="0"/>
              <a:t>N =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n(d</a:t>
            </a:r>
            <a:r>
              <a:rPr lang="en-US" b="0" baseline="-25000" dirty="0"/>
              <a:t>i</a:t>
            </a:r>
            <a:r>
              <a:rPr lang="en-US" b="0" dirty="0" smtClean="0"/>
              <a:t>)</a:t>
            </a:r>
            <a:endParaRPr lang="en-US" b="0" dirty="0" smtClean="0">
              <a:solidFill>
                <a:srgbClr val="000000"/>
              </a:solidFill>
              <a:latin typeface="Symbol" charset="2"/>
              <a:cs typeface="Symbol" charset="2"/>
            </a:endParaRPr>
          </a:p>
          <a:p>
            <a:pPr lvl="1">
              <a:lnSpc>
                <a:spcPct val="70000"/>
              </a:lnSpc>
            </a:pPr>
            <a:r>
              <a:rPr lang="en-US" b="0" dirty="0" smtClean="0"/>
              <a:t>M </a:t>
            </a:r>
            <a:r>
              <a:rPr lang="en-US" b="0" dirty="0"/>
              <a:t>=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a:t>
            </a:r>
            <a:r>
              <a:rPr lang="en-US" b="0" dirty="0" smtClean="0"/>
              <a:t>d</a:t>
            </a:r>
            <a:r>
              <a:rPr lang="en-US" b="0" baseline="-25000" dirty="0" smtClean="0"/>
              <a:t>i</a:t>
            </a:r>
            <a:r>
              <a:rPr lang="en-US" b="0" dirty="0" smtClean="0"/>
              <a:t>) d</a:t>
            </a:r>
            <a:r>
              <a:rPr lang="en-US" b="0" baseline="-25000" dirty="0" smtClean="0"/>
              <a:t>i</a:t>
            </a:r>
            <a:endParaRPr lang="en-US" b="0" dirty="0"/>
          </a:p>
          <a:p>
            <a:pPr>
              <a:lnSpc>
                <a:spcPct val="70000"/>
              </a:lnSpc>
            </a:pPr>
            <a:endParaRPr lang="en-US" dirty="0" smtClean="0"/>
          </a:p>
          <a:p>
            <a:pPr>
              <a:lnSpc>
                <a:spcPct val="70000"/>
              </a:lnSpc>
            </a:pPr>
            <a:endParaRPr lang="en-US" dirty="0" smtClean="0"/>
          </a:p>
          <a:p>
            <a:pPr>
              <a:lnSpc>
                <a:spcPct val="90000"/>
              </a:lnSpc>
            </a:pPr>
            <a:r>
              <a:rPr lang="en-US" dirty="0" smtClean="0"/>
              <a:t>Highly non-linear; requires a combination of</a:t>
            </a:r>
          </a:p>
          <a:p>
            <a:pPr lvl="1">
              <a:lnSpc>
                <a:spcPct val="90000"/>
              </a:lnSpc>
            </a:pPr>
            <a:r>
              <a:rPr lang="en-US" dirty="0" smtClean="0"/>
              <a:t>Exhaustive search, simulated annealing, and </a:t>
            </a:r>
            <a:r>
              <a:rPr lang="en-US" dirty="0" err="1" smtClean="0"/>
              <a:t>Broyden’s</a:t>
            </a:r>
            <a:r>
              <a:rPr lang="en-US" dirty="0" smtClean="0"/>
              <a:t> algorithm</a:t>
            </a:r>
          </a:p>
        </p:txBody>
      </p:sp>
      <p:sp>
        <p:nvSpPr>
          <p:cNvPr id="4" name="Rectangle 9"/>
          <p:cNvSpPr>
            <a:spLocks noChangeArrowheads="1"/>
          </p:cNvSpPr>
          <p:nvPr/>
        </p:nvSpPr>
        <p:spPr bwMode="auto">
          <a:xfrm>
            <a:off x="530225" y="5490252"/>
            <a:ext cx="8258175" cy="79092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Given </a:t>
            </a:r>
            <a:r>
              <a:rPr lang="en-US" sz="1800" dirty="0">
                <a:solidFill>
                  <a:srgbClr val="000000"/>
                </a:solidFill>
                <a:latin typeface="Symbol" charset="2"/>
                <a:cs typeface="Symbol" charset="2"/>
              </a:rPr>
              <a:t>a</a:t>
            </a:r>
            <a:r>
              <a:rPr lang="en-US" sz="1800" b="1" dirty="0" smtClean="0"/>
              <a:t>, </a:t>
            </a:r>
            <a:r>
              <a:rPr lang="en-US" sz="1800" dirty="0" smtClean="0"/>
              <a:t>N</a:t>
            </a:r>
            <a:r>
              <a:rPr lang="en-US" sz="1800" b="1" dirty="0" smtClean="0"/>
              <a:t>, </a:t>
            </a:r>
            <a:r>
              <a:rPr lang="en-US" sz="1800" dirty="0" smtClean="0"/>
              <a:t>M</a:t>
            </a:r>
            <a:r>
              <a:rPr lang="en-US" sz="1800" b="1" dirty="0" smtClean="0"/>
              <a:t> can solve for </a:t>
            </a:r>
            <a:r>
              <a:rPr lang="en-US" sz="1800" dirty="0" err="1" smtClean="0"/>
              <a:t>N</a:t>
            </a:r>
            <a:r>
              <a:rPr lang="en-US" sz="1800" baseline="-25000" dirty="0" err="1" smtClean="0"/>
              <a:t>d</a:t>
            </a:r>
            <a:r>
              <a:rPr lang="en-US" sz="1800" b="1" dirty="0" smtClean="0"/>
              <a:t> and </a:t>
            </a:r>
            <a:r>
              <a:rPr lang="en-US" sz="1800" dirty="0" err="1" smtClean="0"/>
              <a:t>d</a:t>
            </a:r>
            <a:r>
              <a:rPr lang="en-US" sz="1800" baseline="-25000" dirty="0" err="1" smtClean="0"/>
              <a:t>max</a:t>
            </a:r>
            <a:endParaRPr lang="en-US" sz="1800" baseline="-25000" dirty="0" smtClean="0"/>
          </a:p>
          <a:p>
            <a:pPr marL="228600" indent="-228600">
              <a:lnSpc>
                <a:spcPct val="90000"/>
              </a:lnSpc>
              <a:spcBef>
                <a:spcPct val="25000"/>
              </a:spcBef>
              <a:buSzPct val="125000"/>
              <a:buFontTx/>
              <a:buChar char="•"/>
            </a:pPr>
            <a:r>
              <a:rPr lang="en-US" sz="1800" b="1" dirty="0" smtClean="0"/>
              <a:t>Not all combinations of </a:t>
            </a:r>
            <a:r>
              <a:rPr lang="en-US" sz="1800" dirty="0">
                <a:solidFill>
                  <a:srgbClr val="000000"/>
                </a:solidFill>
                <a:latin typeface="Symbol" charset="2"/>
                <a:cs typeface="Symbol" charset="2"/>
              </a:rPr>
              <a:t>a</a:t>
            </a:r>
            <a:r>
              <a:rPr lang="en-US" sz="1800" b="1" dirty="0"/>
              <a:t>, </a:t>
            </a:r>
            <a:r>
              <a:rPr lang="en-US" sz="1800" dirty="0"/>
              <a:t>N</a:t>
            </a:r>
            <a:r>
              <a:rPr lang="en-US" sz="1800" b="1" dirty="0"/>
              <a:t>, </a:t>
            </a:r>
            <a:r>
              <a:rPr lang="en-US" sz="1800" dirty="0"/>
              <a:t>M</a:t>
            </a:r>
            <a:r>
              <a:rPr lang="en-US" sz="1800" b="1" dirty="0"/>
              <a:t> are </a:t>
            </a:r>
            <a:r>
              <a:rPr lang="en-US" sz="1800" b="1" dirty="0" smtClean="0"/>
              <a:t>consistent with power law</a:t>
            </a:r>
          </a:p>
          <a:p>
            <a:pPr marL="228600" indent="-228600">
              <a:lnSpc>
                <a:spcPct val="90000"/>
              </a:lnSpc>
              <a:spcBef>
                <a:spcPct val="25000"/>
              </a:spcBef>
              <a:buSzPct val="125000"/>
              <a:buFontTx/>
              <a:buChar char="•"/>
            </a:pPr>
            <a:endParaRPr lang="en-US" sz="1600" b="1" dirty="0"/>
          </a:p>
        </p:txBody>
      </p:sp>
      <p:pic>
        <p:nvPicPr>
          <p:cNvPr id="6" name="Picture 5" descr="Mvs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892" y="1153319"/>
            <a:ext cx="3670300" cy="3594100"/>
          </a:xfrm>
          <a:prstGeom prst="rect">
            <a:avLst/>
          </a:prstGeom>
        </p:spPr>
      </p:pic>
      <p:sp>
        <p:nvSpPr>
          <p:cNvPr id="7" name="Rectangle 6"/>
          <p:cNvSpPr/>
          <p:nvPr/>
        </p:nvSpPr>
        <p:spPr>
          <a:xfrm>
            <a:off x="5955017" y="863529"/>
            <a:ext cx="2731938" cy="338554"/>
          </a:xfrm>
          <a:prstGeom prst="rect">
            <a:avLst/>
          </a:prstGeom>
        </p:spPr>
        <p:txBody>
          <a:bodyPr wrap="none">
            <a:spAutoFit/>
          </a:bodyPr>
          <a:lstStyle/>
          <a:p>
            <a:r>
              <a:rPr lang="en-US" sz="1600" dirty="0" smtClean="0"/>
              <a:t>Allowed N and M for </a:t>
            </a:r>
            <a:r>
              <a:rPr lang="en-US" sz="1600" dirty="0" smtClean="0">
                <a:solidFill>
                  <a:srgbClr val="000000"/>
                </a:solidFill>
                <a:latin typeface="Symbol" charset="2"/>
                <a:cs typeface="Symbol" charset="2"/>
              </a:rPr>
              <a:t>a </a:t>
            </a:r>
            <a:r>
              <a:rPr lang="en-US" sz="1600" dirty="0" smtClean="0"/>
              <a:t>= 1.3 </a:t>
            </a:r>
            <a:endParaRPr lang="en-US" sz="1600" dirty="0"/>
          </a:p>
        </p:txBody>
      </p:sp>
      <p:sp>
        <p:nvSpPr>
          <p:cNvPr id="5" name="Rectangle 4"/>
          <p:cNvSpPr/>
          <p:nvPr/>
        </p:nvSpPr>
        <p:spPr>
          <a:xfrm rot="18960000">
            <a:off x="6891653" y="2672228"/>
            <a:ext cx="673832" cy="400110"/>
          </a:xfrm>
          <a:prstGeom prst="rect">
            <a:avLst/>
          </a:prstGeom>
        </p:spPr>
        <p:txBody>
          <a:bodyPr wrap="none">
            <a:spAutoFit/>
          </a:bodyPr>
          <a:lstStyle/>
          <a:p>
            <a:r>
              <a:rPr lang="en-US" sz="2000" dirty="0" err="1" smtClean="0"/>
              <a:t>M</a:t>
            </a:r>
            <a:r>
              <a:rPr lang="en-US" sz="2000" baseline="-25000" dirty="0" err="1" smtClean="0"/>
              <a:t>min</a:t>
            </a:r>
            <a:r>
              <a:rPr lang="en-US" sz="2000" dirty="0" smtClean="0"/>
              <a:t> </a:t>
            </a:r>
            <a:endParaRPr lang="en-US" sz="2000" dirty="0"/>
          </a:p>
        </p:txBody>
      </p:sp>
      <p:sp>
        <p:nvSpPr>
          <p:cNvPr id="8" name="Rectangle 7"/>
          <p:cNvSpPr/>
          <p:nvPr/>
        </p:nvSpPr>
        <p:spPr>
          <a:xfrm rot="18300000">
            <a:off x="5915087" y="2029320"/>
            <a:ext cx="721338" cy="400110"/>
          </a:xfrm>
          <a:prstGeom prst="rect">
            <a:avLst/>
          </a:prstGeom>
        </p:spPr>
        <p:txBody>
          <a:bodyPr wrap="none">
            <a:spAutoFit/>
          </a:bodyPr>
          <a:lstStyle/>
          <a:p>
            <a:r>
              <a:rPr lang="en-US" sz="2000" dirty="0" err="1" smtClean="0"/>
              <a:t>M</a:t>
            </a:r>
            <a:r>
              <a:rPr lang="en-US" sz="2000" baseline="-25000" dirty="0" err="1" smtClean="0"/>
              <a:t>max</a:t>
            </a:r>
            <a:r>
              <a:rPr lang="en-US" sz="2000" dirty="0" smtClean="0"/>
              <a:t> </a:t>
            </a:r>
            <a:endParaRPr lang="en-US" sz="2000" dirty="0"/>
          </a:p>
        </p:txBody>
      </p:sp>
      <p:sp>
        <p:nvSpPr>
          <p:cNvPr id="9" name="Rectangle 8"/>
          <p:cNvSpPr/>
          <p:nvPr/>
        </p:nvSpPr>
        <p:spPr>
          <a:xfrm>
            <a:off x="5018592" y="2685063"/>
            <a:ext cx="441046" cy="461665"/>
          </a:xfrm>
          <a:prstGeom prst="rect">
            <a:avLst/>
          </a:prstGeom>
          <a:solidFill>
            <a:schemeClr val="bg1"/>
          </a:solidFill>
        </p:spPr>
        <p:txBody>
          <a:bodyPr wrap="none">
            <a:spAutoFit/>
          </a:bodyPr>
          <a:lstStyle/>
          <a:p>
            <a:r>
              <a:rPr lang="en-US" dirty="0"/>
              <a:t>M </a:t>
            </a:r>
          </a:p>
        </p:txBody>
      </p:sp>
      <p:sp>
        <p:nvSpPr>
          <p:cNvPr id="10" name="Rectangle 9"/>
          <p:cNvSpPr/>
          <p:nvPr/>
        </p:nvSpPr>
        <p:spPr>
          <a:xfrm>
            <a:off x="7185172" y="4428092"/>
            <a:ext cx="406932" cy="461665"/>
          </a:xfrm>
          <a:prstGeom prst="rect">
            <a:avLst/>
          </a:prstGeom>
          <a:solidFill>
            <a:schemeClr val="bg1"/>
          </a:solidFill>
        </p:spPr>
        <p:txBody>
          <a:bodyPr wrap="none">
            <a:spAutoFit/>
          </a:bodyPr>
          <a:lstStyle/>
          <a:p>
            <a:r>
              <a:rPr lang="en-US" dirty="0" smtClean="0"/>
              <a:t>N</a:t>
            </a:r>
            <a:endParaRPr lang="en-US" dirty="0"/>
          </a:p>
        </p:txBody>
      </p:sp>
    </p:spTree>
    <p:extLst>
      <p:ext uri="{BB962C8B-B14F-4D97-AF65-F5344CB8AC3E}">
        <p14:creationId xmlns:p14="http://schemas.microsoft.com/office/powerpoint/2010/main" val="14894877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Halloween Candy</a:t>
            </a:r>
            <a:endParaRPr lang="en-US" dirty="0"/>
          </a:p>
        </p:txBody>
      </p:sp>
      <p:sp>
        <p:nvSpPr>
          <p:cNvPr id="3" name="Content Placeholder 2"/>
          <p:cNvSpPr>
            <a:spLocks noGrp="1"/>
          </p:cNvSpPr>
          <p:nvPr>
            <p:ph idx="1"/>
          </p:nvPr>
        </p:nvSpPr>
        <p:spPr>
          <a:xfrm>
            <a:off x="1930231" y="1066800"/>
            <a:ext cx="2932029" cy="3556454"/>
          </a:xfrm>
        </p:spPr>
        <p:txBody>
          <a:bodyPr/>
          <a:lstStyle/>
          <a:p>
            <a:pPr marL="0" indent="0">
              <a:lnSpc>
                <a:spcPct val="70000"/>
              </a:lnSpc>
              <a:buNone/>
            </a:pPr>
            <a:r>
              <a:rPr lang="en-US" dirty="0" smtClean="0"/>
              <a:t>Distribution </a:t>
            </a:r>
            <a:r>
              <a:rPr lang="en-US" u="sng" dirty="0" smtClean="0"/>
              <a:t>parameters</a:t>
            </a:r>
          </a:p>
          <a:p>
            <a:pPr>
              <a:lnSpc>
                <a:spcPct val="60000"/>
              </a:lnSpc>
            </a:pPr>
            <a:r>
              <a:rPr lang="en-US" b="0" dirty="0" smtClean="0"/>
              <a:t>M     = 77</a:t>
            </a:r>
          </a:p>
          <a:p>
            <a:pPr>
              <a:lnSpc>
                <a:spcPct val="60000"/>
              </a:lnSpc>
            </a:pPr>
            <a:r>
              <a:rPr lang="en-US" b="0" dirty="0" smtClean="0"/>
              <a:t>N     = 19</a:t>
            </a:r>
          </a:p>
          <a:p>
            <a:pPr>
              <a:lnSpc>
                <a:spcPct val="60000"/>
              </a:lnSpc>
            </a:pPr>
            <a:r>
              <a:rPr lang="en-US" b="0" dirty="0" smtClean="0"/>
              <a:t>M/N = 4.1</a:t>
            </a:r>
          </a:p>
          <a:p>
            <a:pPr>
              <a:lnSpc>
                <a:spcPct val="60000"/>
              </a:lnSpc>
            </a:pPr>
            <a:r>
              <a:rPr lang="en-US" b="0" dirty="0" smtClean="0"/>
              <a:t>n</a:t>
            </a:r>
            <a:r>
              <a:rPr lang="en-US" b="0" baseline="-25000" dirty="0" smtClean="0"/>
              <a:t>1</a:t>
            </a:r>
            <a:r>
              <a:rPr lang="en-US" b="0" dirty="0"/>
              <a:t> </a:t>
            </a:r>
            <a:r>
              <a:rPr lang="en-US" b="0" dirty="0" smtClean="0"/>
              <a:t>   = 8</a:t>
            </a:r>
          </a:p>
          <a:p>
            <a:pPr>
              <a:lnSpc>
                <a:spcPct val="60000"/>
              </a:lnSpc>
            </a:pPr>
            <a:r>
              <a:rPr lang="en-US" b="0" dirty="0" err="1" smtClean="0"/>
              <a:t>d</a:t>
            </a:r>
            <a:r>
              <a:rPr lang="en-US" b="0" baseline="-25000" dirty="0" err="1" smtClean="0"/>
              <a:t>max</a:t>
            </a:r>
            <a:r>
              <a:rPr lang="en-US" b="0" dirty="0" smtClean="0"/>
              <a:t> = 15</a:t>
            </a:r>
          </a:p>
          <a:p>
            <a:pPr>
              <a:lnSpc>
                <a:spcPct val="60000"/>
              </a:lnSpc>
            </a:pPr>
            <a:r>
              <a:rPr lang="en-US" b="0" dirty="0"/>
              <a:t> </a:t>
            </a:r>
            <a:r>
              <a:rPr lang="en-US" dirty="0" smtClean="0">
                <a:solidFill>
                  <a:srgbClr val="000000"/>
                </a:solidFill>
                <a:latin typeface="Symbol" charset="2"/>
                <a:cs typeface="Symbol" charset="2"/>
              </a:rPr>
              <a:t>a     </a:t>
            </a:r>
            <a:r>
              <a:rPr lang="en-US" b="0" dirty="0" smtClean="0"/>
              <a:t>= 0.77</a:t>
            </a:r>
          </a:p>
          <a:p>
            <a:pPr marL="0" indent="0">
              <a:lnSpc>
                <a:spcPct val="70000"/>
              </a:lnSpc>
              <a:buNone/>
            </a:pPr>
            <a:r>
              <a:rPr lang="en-US" u="sng" dirty="0" smtClean="0"/>
              <a:t>Fit parameters</a:t>
            </a:r>
            <a:endParaRPr lang="en-US" u="sng" dirty="0"/>
          </a:p>
          <a:p>
            <a:pPr marL="0">
              <a:lnSpc>
                <a:spcPct val="50000"/>
              </a:lnSpc>
            </a:pPr>
            <a:r>
              <a:rPr lang="en-US" b="0" dirty="0"/>
              <a:t>M     = 77</a:t>
            </a:r>
          </a:p>
          <a:p>
            <a:pPr marL="0">
              <a:lnSpc>
                <a:spcPct val="50000"/>
              </a:lnSpc>
            </a:pPr>
            <a:r>
              <a:rPr lang="en-US" b="0" dirty="0"/>
              <a:t>N     = </a:t>
            </a:r>
            <a:r>
              <a:rPr lang="en-US" b="0" dirty="0" smtClean="0"/>
              <a:t>21</a:t>
            </a:r>
            <a:endParaRPr lang="en-US" b="0" dirty="0"/>
          </a:p>
          <a:p>
            <a:pPr marL="0">
              <a:lnSpc>
                <a:spcPct val="50000"/>
              </a:lnSpc>
            </a:pPr>
            <a:r>
              <a:rPr lang="en-US" b="0" dirty="0"/>
              <a:t>M/N = </a:t>
            </a:r>
            <a:r>
              <a:rPr lang="en-US" b="0" dirty="0" smtClean="0"/>
              <a:t>3.7</a:t>
            </a:r>
            <a:endParaRPr lang="en-US" b="0" dirty="0"/>
          </a:p>
        </p:txBody>
      </p:sp>
      <p:sp>
        <p:nvSpPr>
          <p:cNvPr id="4" name="Rectangle 9"/>
          <p:cNvSpPr>
            <a:spLocks noChangeArrowheads="1"/>
          </p:cNvSpPr>
          <p:nvPr/>
        </p:nvSpPr>
        <p:spPr bwMode="auto">
          <a:xfrm>
            <a:off x="2052672" y="5105400"/>
            <a:ext cx="6927756" cy="119299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a:lnSpc>
                <a:spcPct val="90000"/>
              </a:lnSpc>
              <a:spcBef>
                <a:spcPct val="25000"/>
              </a:spcBef>
              <a:buSzPct val="125000"/>
            </a:pPr>
            <a:r>
              <a:rPr lang="en-US" sz="1600" b="1" u="sng" dirty="0" smtClean="0"/>
              <a:t>Procedure</a:t>
            </a:r>
          </a:p>
          <a:p>
            <a:pPr marL="228600" indent="-228600">
              <a:lnSpc>
                <a:spcPct val="90000"/>
              </a:lnSpc>
              <a:spcBef>
                <a:spcPct val="25000"/>
              </a:spcBef>
              <a:buSzPct val="125000"/>
              <a:buFontTx/>
              <a:buChar char="•"/>
            </a:pPr>
            <a:r>
              <a:rPr lang="en-US" sz="1600" b="1" dirty="0" smtClean="0"/>
              <a:t>Estimate parameters from data</a:t>
            </a:r>
          </a:p>
          <a:p>
            <a:pPr marL="228600" indent="-228600">
              <a:lnSpc>
                <a:spcPct val="90000"/>
              </a:lnSpc>
              <a:spcBef>
                <a:spcPct val="25000"/>
              </a:spcBef>
              <a:buSzPct val="125000"/>
              <a:buFontTx/>
              <a:buChar char="•"/>
            </a:pPr>
            <a:r>
              <a:rPr lang="en-US" sz="1600" b="1" dirty="0" smtClean="0"/>
              <a:t>Determine if viable power law fit</a:t>
            </a:r>
          </a:p>
          <a:p>
            <a:pPr marL="228600" indent="-228600">
              <a:lnSpc>
                <a:spcPct val="90000"/>
              </a:lnSpc>
              <a:spcBef>
                <a:spcPct val="25000"/>
              </a:spcBef>
              <a:buSzPct val="125000"/>
              <a:buFontTx/>
              <a:buChar char="•"/>
            </a:pPr>
            <a:r>
              <a:rPr lang="en-US" sz="1600" b="1" dirty="0" err="1" smtClean="0"/>
              <a:t>Rebin</a:t>
            </a:r>
            <a:r>
              <a:rPr lang="en-US" sz="1600" b="1" dirty="0" smtClean="0"/>
              <a:t> measured to power law and compare</a:t>
            </a:r>
          </a:p>
        </p:txBody>
      </p:sp>
      <p:pic>
        <p:nvPicPr>
          <p:cNvPr id="6" name="Picture 5" descr="cand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0" y="1026216"/>
            <a:ext cx="1846948" cy="525362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Hollowee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70" y="925444"/>
            <a:ext cx="4255712" cy="3853597"/>
          </a:xfrm>
          <a:prstGeom prst="rect">
            <a:avLst/>
          </a:prstGeom>
        </p:spPr>
      </p:pic>
    </p:spTree>
    <p:extLst>
      <p:ext uri="{BB962C8B-B14F-4D97-AF65-F5344CB8AC3E}">
        <p14:creationId xmlns:p14="http://schemas.microsoft.com/office/powerpoint/2010/main" val="37433925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11627</TotalTime>
  <Pages>1</Pages>
  <Words>3294</Words>
  <Application>Microsoft Macintosh PowerPoint</Application>
  <PresentationFormat>On-screen Show (4:3)</PresentationFormat>
  <Paragraphs>734</Paragraphs>
  <Slides>52</Slides>
  <Notes>52</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Lincoln_2012_v1</vt:lpstr>
      <vt:lpstr>Worksheet</vt:lpstr>
      <vt:lpstr>Signal Processing on Databases</vt:lpstr>
      <vt:lpstr>Outline</vt:lpstr>
      <vt:lpstr>Goals</vt:lpstr>
      <vt:lpstr>Detection Theory</vt:lpstr>
      <vt:lpstr>“Perfect” Power Law Matrix Definition</vt:lpstr>
      <vt:lpstr>Power Law Distribution Construction</vt:lpstr>
      <vt:lpstr>Power Law Edge Construction</vt:lpstr>
      <vt:lpstr>Fitting a, N, M</vt:lpstr>
      <vt:lpstr>Example: Halloween Candy</vt:lpstr>
      <vt:lpstr>Outline</vt:lpstr>
      <vt:lpstr>Graph Construction Effects</vt:lpstr>
      <vt:lpstr>Power Law Recovery</vt:lpstr>
      <vt:lpstr>Correlation Construction Effects</vt:lpstr>
      <vt:lpstr>Power Law Lost</vt:lpstr>
      <vt:lpstr>Power Law Preserved</vt:lpstr>
      <vt:lpstr>Edge Ordering: Densification</vt:lpstr>
      <vt:lpstr>Edge Ordering: Power Law Exponent (a)</vt:lpstr>
      <vt:lpstr>Outline</vt:lpstr>
      <vt:lpstr>Sub-Sampling Challenge</vt:lpstr>
      <vt:lpstr>Sampling a Power Law</vt:lpstr>
      <vt:lpstr>Linear Degree Estimate</vt:lpstr>
      <vt:lpstr>Non-Linear Degree Estimate</vt:lpstr>
      <vt:lpstr>Sub-Sampling Formula</vt:lpstr>
      <vt:lpstr>Outline</vt:lpstr>
      <vt:lpstr>Joint Distribution Definitions</vt:lpstr>
      <vt:lpstr>Measured Joint Distribution</vt:lpstr>
      <vt:lpstr>Expected Joint Distribution</vt:lpstr>
      <vt:lpstr>Measured/Expected Joint Distribution</vt:lpstr>
      <vt:lpstr>Measured/Expected Joint Distribution</vt:lpstr>
      <vt:lpstr>Selected Edges</vt:lpstr>
      <vt:lpstr>Measured/Expected Random Edge Order</vt:lpstr>
      <vt:lpstr>Measured/Expected Linear Edge Order</vt:lpstr>
      <vt:lpstr>Outline</vt:lpstr>
      <vt:lpstr>Reuter’s Incidence Matrix</vt:lpstr>
      <vt:lpstr>E(:,LOCATION) Degree Distribution</vt:lpstr>
      <vt:lpstr>E(:,ORGANIZATION) Degree Distribution</vt:lpstr>
      <vt:lpstr>E(:,PERSON) Degree Distribution</vt:lpstr>
      <vt:lpstr>E(:,TIME) Degree Distribution</vt:lpstr>
      <vt:lpstr>E(:,PERSON)t x E(:,PERSON)</vt:lpstr>
      <vt:lpstr>E(:,TIME)t x E(:,TIME)</vt:lpstr>
      <vt:lpstr>Document Densification</vt:lpstr>
      <vt:lpstr>Entity Densification</vt:lpstr>
      <vt:lpstr>Document Power Law Exponent (a)</vt:lpstr>
      <vt:lpstr>Entity Power Law Exponent (a)</vt:lpstr>
      <vt:lpstr>E(:,LOCATION) Joint Distribution</vt:lpstr>
      <vt:lpstr>E(:,ORGANIZATION) Joint Distribution</vt:lpstr>
      <vt:lpstr>E(:,PERSON) Joint Distribution</vt:lpstr>
      <vt:lpstr>E(:,TIME) Joint Distribution</vt:lpstr>
      <vt:lpstr>Selected Edges E(:,LOCATION)</vt:lpstr>
      <vt:lpstr>Selected Edges E(:,PERSON)</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 Sullivan</dc:creator>
  <cp:lastModifiedBy>Jeremy Kepner</cp:lastModifiedBy>
  <cp:revision>330</cp:revision>
  <cp:lastPrinted>2001-06-18T18:57:59Z</cp:lastPrinted>
  <dcterms:created xsi:type="dcterms:W3CDTF">2008-05-27T20:28:58Z</dcterms:created>
  <dcterms:modified xsi:type="dcterms:W3CDTF">2012-10-30T18:20:34Z</dcterms:modified>
</cp:coreProperties>
</file>